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0"/>
  </p:notesMasterIdLst>
  <p:sldIdLst>
    <p:sldId id="349" r:id="rId2"/>
    <p:sldId id="350" r:id="rId3"/>
    <p:sldId id="351" r:id="rId4"/>
    <p:sldId id="352" r:id="rId5"/>
    <p:sldId id="353" r:id="rId6"/>
    <p:sldId id="354" r:id="rId7"/>
    <p:sldId id="355" r:id="rId8"/>
    <p:sldId id="357" r:id="rId9"/>
    <p:sldId id="358" r:id="rId10"/>
    <p:sldId id="359" r:id="rId11"/>
    <p:sldId id="383" r:id="rId12"/>
    <p:sldId id="384" r:id="rId13"/>
    <p:sldId id="385" r:id="rId14"/>
    <p:sldId id="386" r:id="rId15"/>
    <p:sldId id="356" r:id="rId16"/>
    <p:sldId id="361" r:id="rId17"/>
    <p:sldId id="362" r:id="rId18"/>
    <p:sldId id="364" r:id="rId19"/>
    <p:sldId id="363" r:id="rId20"/>
    <p:sldId id="365" r:id="rId21"/>
    <p:sldId id="366" r:id="rId22"/>
    <p:sldId id="367" r:id="rId23"/>
    <p:sldId id="368" r:id="rId24"/>
    <p:sldId id="369" r:id="rId25"/>
    <p:sldId id="370" r:id="rId26"/>
    <p:sldId id="371" r:id="rId27"/>
    <p:sldId id="372" r:id="rId28"/>
    <p:sldId id="373" r:id="rId29"/>
    <p:sldId id="374" r:id="rId30"/>
    <p:sldId id="375" r:id="rId31"/>
    <p:sldId id="376" r:id="rId32"/>
    <p:sldId id="387" r:id="rId33"/>
    <p:sldId id="388" r:id="rId34"/>
    <p:sldId id="378" r:id="rId35"/>
    <p:sldId id="389" r:id="rId36"/>
    <p:sldId id="390" r:id="rId37"/>
    <p:sldId id="381" r:id="rId38"/>
    <p:sldId id="394" r:id="rId39"/>
    <p:sldId id="395" r:id="rId40"/>
    <p:sldId id="377" r:id="rId41"/>
    <p:sldId id="283" r:id="rId42"/>
    <p:sldId id="379" r:id="rId43"/>
    <p:sldId id="312" r:id="rId44"/>
    <p:sldId id="329" r:id="rId45"/>
    <p:sldId id="382" r:id="rId46"/>
    <p:sldId id="393" r:id="rId47"/>
    <p:sldId id="391" r:id="rId48"/>
    <p:sldId id="392" r:id="rId4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Stile chiaro 3 - Colore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512"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ACE94F-2C2B-41C7-A478-AE26D2670A1C}" type="datetimeFigureOut">
              <a:rPr lang="pt-BR" smtClean="0"/>
              <a:t>14/05/2012</a:t>
            </a:fld>
            <a:endParaRPr lang="pt-BR"/>
          </a:p>
        </p:txBody>
      </p:sp>
      <p:sp>
        <p:nvSpPr>
          <p:cNvPr id="4" name="Espaço Reservado para Imagem de Sli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F53695-DE10-4138-814E-A36A654BBBB5}" type="slidenum">
              <a:rPr lang="pt-BR" smtClean="0"/>
              <a:t>‹nº›</a:t>
            </a:fld>
            <a:endParaRPr lang="pt-BR"/>
          </a:p>
        </p:txBody>
      </p:sp>
    </p:spTree>
    <p:extLst>
      <p:ext uri="{BB962C8B-B14F-4D97-AF65-F5344CB8AC3E}">
        <p14:creationId xmlns:p14="http://schemas.microsoft.com/office/powerpoint/2010/main" val="3040899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FF53695-DE10-4138-814E-A36A654BBBB5}" type="slidenum">
              <a:rPr lang="pt-BR" smtClean="0"/>
              <a:t>28</a:t>
            </a:fld>
            <a:endParaRPr lang="pt-BR"/>
          </a:p>
        </p:txBody>
      </p:sp>
    </p:spTree>
    <p:extLst>
      <p:ext uri="{BB962C8B-B14F-4D97-AF65-F5344CB8AC3E}">
        <p14:creationId xmlns:p14="http://schemas.microsoft.com/office/powerpoint/2010/main" val="4230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FF53695-DE10-4138-814E-A36A654BBBB5}" type="slidenum">
              <a:rPr lang="pt-BR" smtClean="0"/>
              <a:t>29</a:t>
            </a:fld>
            <a:endParaRPr lang="pt-BR"/>
          </a:p>
        </p:txBody>
      </p:sp>
    </p:spTree>
    <p:extLst>
      <p:ext uri="{BB962C8B-B14F-4D97-AF65-F5344CB8AC3E}">
        <p14:creationId xmlns:p14="http://schemas.microsoft.com/office/powerpoint/2010/main" val="4230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FF53695-DE10-4138-814E-A36A654BBBB5}" type="slidenum">
              <a:rPr lang="pt-BR" smtClean="0"/>
              <a:t>30</a:t>
            </a:fld>
            <a:endParaRPr lang="pt-BR"/>
          </a:p>
        </p:txBody>
      </p:sp>
    </p:spTree>
    <p:extLst>
      <p:ext uri="{BB962C8B-B14F-4D97-AF65-F5344CB8AC3E}">
        <p14:creationId xmlns:p14="http://schemas.microsoft.com/office/powerpoint/2010/main" val="4230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FF53695-DE10-4138-814E-A36A654BBBB5}" type="slidenum">
              <a:rPr lang="pt-BR" smtClean="0"/>
              <a:t>32</a:t>
            </a:fld>
            <a:endParaRPr lang="pt-BR"/>
          </a:p>
        </p:txBody>
      </p:sp>
    </p:spTree>
    <p:extLst>
      <p:ext uri="{BB962C8B-B14F-4D97-AF65-F5344CB8AC3E}">
        <p14:creationId xmlns:p14="http://schemas.microsoft.com/office/powerpoint/2010/main" val="4230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FF53695-DE10-4138-814E-A36A654BBBB5}" type="slidenum">
              <a:rPr lang="pt-BR" smtClean="0"/>
              <a:t>33</a:t>
            </a:fld>
            <a:endParaRPr lang="pt-BR"/>
          </a:p>
        </p:txBody>
      </p:sp>
    </p:spTree>
    <p:extLst>
      <p:ext uri="{BB962C8B-B14F-4D97-AF65-F5344CB8AC3E}">
        <p14:creationId xmlns:p14="http://schemas.microsoft.com/office/powerpoint/2010/main" val="4230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FF53695-DE10-4138-814E-A36A654BBBB5}" type="slidenum">
              <a:rPr lang="pt-BR" smtClean="0"/>
              <a:t>35</a:t>
            </a:fld>
            <a:endParaRPr lang="pt-BR"/>
          </a:p>
        </p:txBody>
      </p:sp>
    </p:spTree>
    <p:extLst>
      <p:ext uri="{BB962C8B-B14F-4D97-AF65-F5344CB8AC3E}">
        <p14:creationId xmlns:p14="http://schemas.microsoft.com/office/powerpoint/2010/main" val="4230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1FF53695-DE10-4138-814E-A36A654BBBB5}" type="slidenum">
              <a:rPr lang="pt-BR" smtClean="0"/>
              <a:t>36</a:t>
            </a:fld>
            <a:endParaRPr lang="pt-BR"/>
          </a:p>
        </p:txBody>
      </p:sp>
    </p:spTree>
    <p:extLst>
      <p:ext uri="{BB962C8B-B14F-4D97-AF65-F5344CB8AC3E}">
        <p14:creationId xmlns:p14="http://schemas.microsoft.com/office/powerpoint/2010/main" val="4230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o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GB" noProof="0" smtClean="0"/>
              <a:t>Fare clic per modificare lo stile del titolo</a:t>
            </a:r>
            <a:endParaRPr kumimoji="0" lang="en-GB" noProof="0"/>
          </a:p>
        </p:txBody>
      </p:sp>
      <p:sp>
        <p:nvSpPr>
          <p:cNvPr id="17" name="Sottotito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noProof="0" smtClean="0"/>
              <a:t>Fare clic per modificare lo stile del sottotitolo dello schema</a:t>
            </a:r>
            <a:endParaRPr kumimoji="0" lang="en-GB" noProof="0"/>
          </a:p>
        </p:txBody>
      </p:sp>
      <p:sp>
        <p:nvSpPr>
          <p:cNvPr id="30" name="Segnaposto data 29"/>
          <p:cNvSpPr>
            <a:spLocks noGrp="1"/>
          </p:cNvSpPr>
          <p:nvPr>
            <p:ph type="dt" sz="half" idx="10"/>
          </p:nvPr>
        </p:nvSpPr>
        <p:spPr/>
        <p:txBody>
          <a:bodyPr/>
          <a:lstStyle/>
          <a:p>
            <a:fld id="{EEEF5857-65A6-4977-B4BB-D8F76147749A}" type="datetimeFigureOut">
              <a:rPr lang="en-GB" noProof="0" smtClean="0"/>
              <a:t>14/05/2012</a:t>
            </a:fld>
            <a:endParaRPr lang="en-GB" noProof="0"/>
          </a:p>
        </p:txBody>
      </p:sp>
      <p:sp>
        <p:nvSpPr>
          <p:cNvPr id="19" name="Segnaposto piè di pagina 18"/>
          <p:cNvSpPr>
            <a:spLocks noGrp="1"/>
          </p:cNvSpPr>
          <p:nvPr>
            <p:ph type="ftr" sz="quarter" idx="11"/>
          </p:nvPr>
        </p:nvSpPr>
        <p:spPr/>
        <p:txBody>
          <a:bodyPr/>
          <a:lstStyle/>
          <a:p>
            <a:endParaRPr lang="en-GB" noProof="0"/>
          </a:p>
        </p:txBody>
      </p:sp>
      <p:sp>
        <p:nvSpPr>
          <p:cNvPr id="27" name="Segnaposto numero diapositiva 26"/>
          <p:cNvSpPr>
            <a:spLocks noGrp="1"/>
          </p:cNvSpPr>
          <p:nvPr>
            <p:ph type="sldNum" sz="quarter" idx="12"/>
          </p:nvPr>
        </p:nvSpPr>
        <p:spPr/>
        <p:txBody>
          <a:bodyPr/>
          <a:lstStyle/>
          <a:p>
            <a:fld id="{6B822C64-4963-4C0F-9E8A-7DC192F34115}" type="slidenum">
              <a:rPr lang="en-GB" noProof="0" smtClean="0"/>
              <a:t>‹nº›</a:t>
            </a:fld>
            <a:endParaRPr lang="en-GB" noProof="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EEF5857-65A6-4977-B4BB-D8F76147749A}" type="datetimeFigureOut">
              <a:rPr lang="it-IT" smtClean="0"/>
              <a:t>14/05/2012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822C64-4963-4C0F-9E8A-7DC192F34115}" type="slidenum">
              <a:rPr lang="it-IT" smtClean="0"/>
              <a:t>‹nº›</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914401"/>
            <a:ext cx="2057400" cy="5211763"/>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914401"/>
            <a:ext cx="6019800" cy="5211763"/>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EEEF5857-65A6-4977-B4BB-D8F76147749A}" type="datetimeFigureOut">
              <a:rPr lang="it-IT" smtClean="0"/>
              <a:t>14/05/2012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822C64-4963-4C0F-9E8A-7DC192F34115}" type="slidenum">
              <a:rPr lang="it-IT" smtClean="0"/>
              <a:t>‹nº›</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b="1"/>
            </a:lvl1pPr>
          </a:lstStyle>
          <a:p>
            <a:r>
              <a:rPr kumimoji="0" lang="en-GB" noProof="0" smtClean="0"/>
              <a:t>Fare clic per modificare lo stile del titolo</a:t>
            </a:r>
            <a:endParaRPr kumimoji="0" lang="en-GB" noProof="0"/>
          </a:p>
        </p:txBody>
      </p:sp>
      <p:sp>
        <p:nvSpPr>
          <p:cNvPr id="3" name="Segnaposto contenuto 2"/>
          <p:cNvSpPr>
            <a:spLocks noGrp="1"/>
          </p:cNvSpPr>
          <p:nvPr>
            <p:ph idx="1"/>
          </p:nvPr>
        </p:nvSpPr>
        <p:spPr/>
        <p:txBody>
          <a:bodyPr/>
          <a:lstStyle/>
          <a:p>
            <a:pPr lvl="0" eaLnBrk="1" latinLnBrk="0" hangingPunct="1"/>
            <a:r>
              <a:rPr lang="en-GB" noProof="0" smtClean="0"/>
              <a:t>Fare clic per modificare stili del testo dello schema</a:t>
            </a:r>
          </a:p>
          <a:p>
            <a:pPr lvl="1" eaLnBrk="1" latinLnBrk="0" hangingPunct="1"/>
            <a:r>
              <a:rPr lang="en-GB" noProof="0" smtClean="0"/>
              <a:t>Secondo livello</a:t>
            </a:r>
          </a:p>
          <a:p>
            <a:pPr lvl="2" eaLnBrk="1" latinLnBrk="0" hangingPunct="1"/>
            <a:r>
              <a:rPr lang="en-GB" noProof="0" smtClean="0"/>
              <a:t>Terzo livello</a:t>
            </a:r>
          </a:p>
          <a:p>
            <a:pPr lvl="3" eaLnBrk="1" latinLnBrk="0" hangingPunct="1"/>
            <a:r>
              <a:rPr lang="en-GB" noProof="0" smtClean="0"/>
              <a:t>Quarto livello</a:t>
            </a:r>
          </a:p>
          <a:p>
            <a:pPr lvl="4" eaLnBrk="1" latinLnBrk="0" hangingPunct="1"/>
            <a:r>
              <a:rPr lang="en-GB" noProof="0" smtClean="0"/>
              <a:t>Quinto livello</a:t>
            </a:r>
            <a:endParaRPr kumimoji="0" lang="en-GB" noProof="0"/>
          </a:p>
        </p:txBody>
      </p:sp>
      <p:sp>
        <p:nvSpPr>
          <p:cNvPr id="4" name="Segnaposto data 3"/>
          <p:cNvSpPr>
            <a:spLocks noGrp="1"/>
          </p:cNvSpPr>
          <p:nvPr>
            <p:ph type="dt" sz="half" idx="10"/>
          </p:nvPr>
        </p:nvSpPr>
        <p:spPr/>
        <p:txBody>
          <a:bodyPr/>
          <a:lstStyle/>
          <a:p>
            <a:fld id="{EEEF5857-65A6-4977-B4BB-D8F76147749A}" type="datetimeFigureOut">
              <a:rPr lang="en-GB" noProof="0" smtClean="0"/>
              <a:t>14/05/2012</a:t>
            </a:fld>
            <a:endParaRPr lang="en-GB" noProof="0"/>
          </a:p>
        </p:txBody>
      </p:sp>
      <p:sp>
        <p:nvSpPr>
          <p:cNvPr id="5" name="Segnaposto piè di pagina 4"/>
          <p:cNvSpPr>
            <a:spLocks noGrp="1"/>
          </p:cNvSpPr>
          <p:nvPr>
            <p:ph type="ftr" sz="quarter" idx="11"/>
          </p:nvPr>
        </p:nvSpPr>
        <p:spPr/>
        <p:txBody>
          <a:bodyPr/>
          <a:lstStyle/>
          <a:p>
            <a:endParaRPr lang="en-GB" noProof="0"/>
          </a:p>
        </p:txBody>
      </p:sp>
      <p:sp>
        <p:nvSpPr>
          <p:cNvPr id="6" name="Segnaposto numero diapositiva 5"/>
          <p:cNvSpPr>
            <a:spLocks noGrp="1"/>
          </p:cNvSpPr>
          <p:nvPr>
            <p:ph type="sldNum" sz="quarter" idx="12"/>
          </p:nvPr>
        </p:nvSpPr>
        <p:spPr/>
        <p:txBody>
          <a:bodyPr/>
          <a:lstStyle/>
          <a:p>
            <a:fld id="{6B822C64-4963-4C0F-9E8A-7DC192F34115}" type="slidenum">
              <a:rPr lang="en-GB" noProof="0" smtClean="0"/>
              <a:t>‹nº›</a:t>
            </a:fld>
            <a:endParaRPr lang="en-GB"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EEEF5857-65A6-4977-B4BB-D8F76147749A}" type="datetimeFigureOut">
              <a:rPr lang="it-IT" smtClean="0"/>
              <a:t>14/05/2012</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B822C64-4963-4C0F-9E8A-7DC192F34115}" type="slidenum">
              <a:rPr lang="it-IT" smtClean="0"/>
              <a:t>‹nº›</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EEEF5857-65A6-4977-B4BB-D8F76147749A}" type="datetimeFigureOut">
              <a:rPr lang="it-IT" smtClean="0"/>
              <a:t>14/05/2012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822C64-4963-4C0F-9E8A-7DC192F34115}" type="slidenum">
              <a:rPr lang="it-IT" smtClean="0"/>
              <a:t>‹nº›</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143000"/>
          </a:xfrm>
        </p:spPr>
        <p:txBody>
          <a:bodyPr tIns="45720" anchor="b"/>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EEEF5857-65A6-4977-B4BB-D8F76147749A}" type="datetimeFigureOut">
              <a:rPr lang="it-IT" smtClean="0"/>
              <a:t>14/05/2012</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B822C64-4963-4C0F-9E8A-7DC192F34115}" type="slidenum">
              <a:rPr lang="it-IT" smtClean="0"/>
              <a:t>‹nº›</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EEEF5857-65A6-4977-B4BB-D8F76147749A}" type="datetimeFigureOut">
              <a:rPr lang="it-IT" smtClean="0"/>
              <a:t>14/05/2012</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B822C64-4963-4C0F-9E8A-7DC192F34115}" type="slidenum">
              <a:rPr lang="it-IT" smtClean="0"/>
              <a:t>‹nº›</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EEEF5857-65A6-4977-B4BB-D8F76147749A}" type="datetimeFigureOut">
              <a:rPr lang="it-IT" smtClean="0"/>
              <a:t>14/05/2012</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B822C64-4963-4C0F-9E8A-7DC192F34115}" type="slidenum">
              <a:rPr lang="it-IT" smtClean="0"/>
              <a:t>‹nº›</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EEEF5857-65A6-4977-B4BB-D8F76147749A}" type="datetimeFigureOut">
              <a:rPr lang="it-IT" smtClean="0"/>
              <a:t>14/05/2012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B822C64-4963-4C0F-9E8A-7DC192F34115}" type="slidenum">
              <a:rPr lang="it-IT" smtClean="0"/>
              <a:t>‹nº›</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Ritaglia e arrotonda singolo angolo rettangol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olo rettango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o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Segnaposto tes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EEEF5857-65A6-4977-B4BB-D8F76147749A}" type="datetimeFigureOut">
              <a:rPr lang="it-IT" smtClean="0"/>
              <a:t>14/05/2012</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a:xfrm>
            <a:off x="8077200" y="6356350"/>
            <a:ext cx="609600" cy="365125"/>
          </a:xfrm>
        </p:spPr>
        <p:txBody>
          <a:bodyPr/>
          <a:lstStyle/>
          <a:p>
            <a:fld id="{6B822C64-4963-4C0F-9E8A-7DC192F34115}" type="slidenum">
              <a:rPr lang="it-IT" smtClean="0"/>
              <a:t>‹nº›</a:t>
            </a:fld>
            <a:endParaRPr lang="it-IT"/>
          </a:p>
        </p:txBody>
      </p:sp>
      <p:sp>
        <p:nvSpPr>
          <p:cNvPr id="3" name="Segnaposto immagin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igura a mano libera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igura a mano libera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igura a mano libera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igura a mano libera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Segnaposto titolo 8"/>
          <p:cNvSpPr>
            <a:spLocks noGrp="1"/>
          </p:cNvSpPr>
          <p:nvPr>
            <p:ph type="title"/>
          </p:nvPr>
        </p:nvSpPr>
        <p:spPr>
          <a:xfrm>
            <a:off x="457200" y="527020"/>
            <a:ext cx="8229600" cy="780696"/>
          </a:xfrm>
          <a:prstGeom prst="rect">
            <a:avLst/>
          </a:prstGeom>
        </p:spPr>
        <p:txBody>
          <a:bodyPr vert="horz" lIns="0" rIns="0" bIns="0" anchor="b">
            <a:normAutofit/>
          </a:bodyPr>
          <a:lstStyle/>
          <a:p>
            <a:r>
              <a:rPr kumimoji="0" lang="en-GB" noProof="0" smtClean="0"/>
              <a:t>Fare clic per modificare lo stile del titolo</a:t>
            </a:r>
            <a:endParaRPr kumimoji="0" lang="en-GB" noProof="0"/>
          </a:p>
        </p:txBody>
      </p:sp>
      <p:sp>
        <p:nvSpPr>
          <p:cNvPr id="30" name="Segnaposto testo 29"/>
          <p:cNvSpPr>
            <a:spLocks noGrp="1"/>
          </p:cNvSpPr>
          <p:nvPr>
            <p:ph type="body" idx="1"/>
          </p:nvPr>
        </p:nvSpPr>
        <p:spPr>
          <a:xfrm>
            <a:off x="457200" y="1484784"/>
            <a:ext cx="8229600" cy="4839816"/>
          </a:xfrm>
          <a:prstGeom prst="rect">
            <a:avLst/>
          </a:prstGeom>
        </p:spPr>
        <p:txBody>
          <a:bodyPr vert="horz">
            <a:normAutofit/>
          </a:bodyPr>
          <a:lstStyle/>
          <a:p>
            <a:pPr lvl="0" eaLnBrk="1" latinLnBrk="0" hangingPunct="1"/>
            <a:r>
              <a:rPr kumimoji="0" lang="en-GB" noProof="0" smtClean="0"/>
              <a:t>Fare clic per modificare stili del testo dello schema</a:t>
            </a:r>
          </a:p>
          <a:p>
            <a:pPr lvl="1" eaLnBrk="1" latinLnBrk="0" hangingPunct="1"/>
            <a:r>
              <a:rPr kumimoji="0" lang="en-GB" noProof="0" smtClean="0"/>
              <a:t>Secondo livello</a:t>
            </a:r>
          </a:p>
          <a:p>
            <a:pPr lvl="2" eaLnBrk="1" latinLnBrk="0" hangingPunct="1"/>
            <a:r>
              <a:rPr kumimoji="0" lang="en-GB" noProof="0" smtClean="0"/>
              <a:t>Terzo livello</a:t>
            </a:r>
          </a:p>
          <a:p>
            <a:pPr lvl="3" eaLnBrk="1" latinLnBrk="0" hangingPunct="1"/>
            <a:r>
              <a:rPr kumimoji="0" lang="en-GB" noProof="0" smtClean="0"/>
              <a:t>Quarto livello</a:t>
            </a:r>
          </a:p>
          <a:p>
            <a:pPr lvl="4" eaLnBrk="1" latinLnBrk="0" hangingPunct="1"/>
            <a:r>
              <a:rPr kumimoji="0" lang="en-GB" noProof="0" smtClean="0"/>
              <a:t>Quinto livello</a:t>
            </a:r>
            <a:endParaRPr kumimoji="0" lang="en-GB" noProof="0"/>
          </a:p>
        </p:txBody>
      </p:sp>
      <p:sp>
        <p:nvSpPr>
          <p:cNvPr id="10" name="Segnaposto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EEF5857-65A6-4977-B4BB-D8F76147749A}" type="datetimeFigureOut">
              <a:rPr lang="en-GB" noProof="0" smtClean="0"/>
              <a:t>14/05/2012</a:t>
            </a:fld>
            <a:endParaRPr lang="en-GB" noProof="0"/>
          </a:p>
        </p:txBody>
      </p:sp>
      <p:sp>
        <p:nvSpPr>
          <p:cNvPr id="22" name="Segnaposto piè di pagina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noProof="0"/>
          </a:p>
        </p:txBody>
      </p:sp>
      <p:sp>
        <p:nvSpPr>
          <p:cNvPr id="18" name="Segnaposto numero diapositiva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B822C64-4963-4C0F-9E8A-7DC192F34115}" type="slidenum">
              <a:rPr lang="en-GB" noProof="0" smtClean="0"/>
              <a:t>‹nº›</a:t>
            </a:fld>
            <a:endParaRPr lang="en-GB" noProof="0"/>
          </a:p>
        </p:txBody>
      </p:sp>
      <p:grpSp>
        <p:nvGrpSpPr>
          <p:cNvPr id="2" name="Gruppo 1"/>
          <p:cNvGrpSpPr/>
          <p:nvPr/>
        </p:nvGrpSpPr>
        <p:grpSpPr>
          <a:xfrm>
            <a:off x="-19017" y="202408"/>
            <a:ext cx="9180548" cy="649224"/>
            <a:chOff x="-19045" y="216550"/>
            <a:chExt cx="9180548" cy="649224"/>
          </a:xfrm>
        </p:grpSpPr>
        <p:sp>
          <p:nvSpPr>
            <p:cNvPr id="12" name="Figura a mano libera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GB" noProof="0"/>
            </a:p>
          </p:txBody>
        </p:sp>
        <p:sp>
          <p:nvSpPr>
            <p:cNvPr id="13" name="Figura a mano libera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GB" noProof="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US" dirty="0" smtClean="0"/>
              <a:t>Opportunities on FP7</a:t>
            </a:r>
            <a:br>
              <a:rPr lang="en-US" dirty="0" smtClean="0"/>
            </a:br>
            <a:r>
              <a:rPr lang="en-US" dirty="0" smtClean="0"/>
              <a:t>Theme 3</a:t>
            </a:r>
            <a:endParaRPr lang="en-US" dirty="0"/>
          </a:p>
        </p:txBody>
      </p:sp>
      <p:sp>
        <p:nvSpPr>
          <p:cNvPr id="3" name="Sottotitolo 2"/>
          <p:cNvSpPr>
            <a:spLocks noGrp="1"/>
          </p:cNvSpPr>
          <p:nvPr>
            <p:ph type="subTitle" idx="1"/>
          </p:nvPr>
        </p:nvSpPr>
        <p:spPr/>
        <p:txBody>
          <a:bodyPr/>
          <a:lstStyle/>
          <a:p>
            <a:endParaRPr lang="it-IT" dirty="0" smtClean="0"/>
          </a:p>
          <a:p>
            <a:endParaRPr lang="it-IT" dirty="0"/>
          </a:p>
        </p:txBody>
      </p:sp>
    </p:spTree>
    <p:extLst>
      <p:ext uri="{BB962C8B-B14F-4D97-AF65-F5344CB8AC3E}">
        <p14:creationId xmlns:p14="http://schemas.microsoft.com/office/powerpoint/2010/main" val="3969432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Challenge 3</a:t>
            </a:r>
            <a:br>
              <a:rPr lang="en-US" dirty="0" smtClean="0"/>
            </a:br>
            <a:r>
              <a:rPr lang="en-GB" dirty="0"/>
              <a:t>Alternative Paths to Components and Systems</a:t>
            </a:r>
            <a:endParaRPr lang="en-US" dirty="0"/>
          </a:p>
        </p:txBody>
      </p:sp>
      <p:sp>
        <p:nvSpPr>
          <p:cNvPr id="3" name="Sottotitolo 2"/>
          <p:cNvSpPr>
            <a:spLocks noGrp="1"/>
          </p:cNvSpPr>
          <p:nvPr>
            <p:ph type="subTitle" idx="1"/>
          </p:nvPr>
        </p:nvSpPr>
        <p:spPr/>
        <p:txBody>
          <a:bodyPr/>
          <a:lstStyle/>
          <a:p>
            <a:endParaRPr lang="it-IT" dirty="0" smtClean="0"/>
          </a:p>
          <a:p>
            <a:endParaRPr lang="it-IT" dirty="0"/>
          </a:p>
        </p:txBody>
      </p:sp>
    </p:spTree>
    <p:extLst>
      <p:ext uri="{BB962C8B-B14F-4D97-AF65-F5344CB8AC3E}">
        <p14:creationId xmlns:p14="http://schemas.microsoft.com/office/powerpoint/2010/main" val="7846841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92500" lnSpcReduction="10000"/>
          </a:bodyPr>
          <a:lstStyle/>
          <a:p>
            <a:r>
              <a:rPr lang="en-GB" dirty="0" err="1" smtClean="0"/>
              <a:t>Nanoelectronics</a:t>
            </a:r>
            <a:endParaRPr lang="en-GB" dirty="0" smtClean="0"/>
          </a:p>
          <a:p>
            <a:pPr lvl="1"/>
            <a:r>
              <a:rPr lang="en-GB" dirty="0" smtClean="0"/>
              <a:t>Deadline: To be Defined</a:t>
            </a:r>
          </a:p>
          <a:p>
            <a:pPr lvl="1"/>
            <a:r>
              <a:rPr lang="en-GB" dirty="0" smtClean="0"/>
              <a:t>Funding Scheme: IP, STREP.</a:t>
            </a:r>
            <a:endParaRPr lang="en-GB" dirty="0" smtClean="0"/>
          </a:p>
          <a:p>
            <a:pPr algn="just"/>
            <a:r>
              <a:rPr lang="en-GB" dirty="0"/>
              <a:t>This objective addresses overcoming serious barriers, which are currently slowing down the expected evolution of CMOS, including the fundamental limits of devices and materials, system level limits, energy-efficiency, power density issues and </a:t>
            </a:r>
            <a:r>
              <a:rPr lang="en-GB" dirty="0" smtClean="0"/>
              <a:t>cost.</a:t>
            </a:r>
          </a:p>
          <a:p>
            <a:pPr lvl="1" algn="just"/>
            <a:r>
              <a:rPr lang="en-GB" dirty="0" smtClean="0"/>
              <a:t>Integration </a:t>
            </a:r>
            <a:r>
              <a:rPr lang="en-GB" dirty="0"/>
              <a:t>of advanced </a:t>
            </a:r>
            <a:r>
              <a:rPr lang="en-GB" dirty="0" err="1"/>
              <a:t>nanoelectronics</a:t>
            </a:r>
            <a:r>
              <a:rPr lang="en-GB" dirty="0"/>
              <a:t> devices and technologies (16nm and below</a:t>
            </a:r>
            <a:r>
              <a:rPr lang="en-GB" dirty="0" smtClean="0"/>
              <a:t>);</a:t>
            </a:r>
          </a:p>
          <a:p>
            <a:pPr lvl="1" algn="just"/>
            <a:r>
              <a:rPr lang="en-GB" dirty="0" smtClean="0"/>
              <a:t>Advanced </a:t>
            </a:r>
            <a:r>
              <a:rPr lang="en-GB" dirty="0" err="1"/>
              <a:t>nanoelectronics</a:t>
            </a:r>
            <a:r>
              <a:rPr lang="en-GB" dirty="0"/>
              <a:t> manufacturing </a:t>
            </a:r>
            <a:r>
              <a:rPr lang="en-GB" dirty="0" smtClean="0"/>
              <a:t>processes;</a:t>
            </a:r>
          </a:p>
          <a:p>
            <a:pPr lvl="1" algn="just"/>
            <a:r>
              <a:rPr lang="en-GB" dirty="0" smtClean="0"/>
              <a:t>Design</a:t>
            </a:r>
            <a:r>
              <a:rPr lang="en-GB" dirty="0"/>
              <a:t>, modelling and simulation for advanced </a:t>
            </a:r>
            <a:r>
              <a:rPr lang="en-GB" dirty="0" err="1"/>
              <a:t>nano</a:t>
            </a:r>
            <a:r>
              <a:rPr lang="en-GB" dirty="0"/>
              <a:t>-electronics </a:t>
            </a:r>
            <a:r>
              <a:rPr lang="en-GB" dirty="0" smtClean="0"/>
              <a:t>technologies.</a:t>
            </a:r>
          </a:p>
        </p:txBody>
      </p:sp>
    </p:spTree>
    <p:extLst>
      <p:ext uri="{BB962C8B-B14F-4D97-AF65-F5344CB8AC3E}">
        <p14:creationId xmlns:p14="http://schemas.microsoft.com/office/powerpoint/2010/main" val="25649697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77500" lnSpcReduction="20000"/>
          </a:bodyPr>
          <a:lstStyle/>
          <a:p>
            <a:r>
              <a:rPr lang="en-GB" dirty="0" smtClean="0"/>
              <a:t>Photonics</a:t>
            </a:r>
          </a:p>
          <a:p>
            <a:pPr lvl="1"/>
            <a:r>
              <a:rPr lang="en-GB" dirty="0" smtClean="0"/>
              <a:t>Deadline: To be Defined</a:t>
            </a:r>
          </a:p>
          <a:p>
            <a:pPr lvl="1"/>
            <a:r>
              <a:rPr lang="en-GB" dirty="0" smtClean="0"/>
              <a:t>Funding Scheme: IP, STREP.</a:t>
            </a:r>
            <a:endParaRPr lang="en-GB" dirty="0" smtClean="0"/>
          </a:p>
          <a:p>
            <a:pPr algn="just"/>
            <a:r>
              <a:rPr lang="en-GB" dirty="0"/>
              <a:t>The aim is to advance the state-of-the-art of photonic devices (i.e. components and sub-systems such as transmitters and receivers, lasers and light sources) in application fields where Europe is strong  and to provide opportunities for advanced products with a view to industrialisation. Priority is given to innovative or 'breakthrough' approaches rather than incremental developments. Research actions should be driven by user requirements, should include validation of results for the targeted applications, and should address the supply chain as </a:t>
            </a:r>
            <a:r>
              <a:rPr lang="en-GB" dirty="0" smtClean="0"/>
              <a:t>appropriate:</a:t>
            </a:r>
          </a:p>
          <a:p>
            <a:pPr lvl="1" algn="just"/>
            <a:r>
              <a:rPr lang="en-GB" dirty="0"/>
              <a:t>Application-specific photonic </a:t>
            </a:r>
            <a:r>
              <a:rPr lang="en-GB" dirty="0" smtClean="0"/>
              <a:t>devices;</a:t>
            </a:r>
          </a:p>
          <a:p>
            <a:pPr lvl="1" algn="just"/>
            <a:r>
              <a:rPr lang="en-GB" dirty="0"/>
              <a:t>Cross-cutting technologies for a wide range of applications ;</a:t>
            </a:r>
            <a:endParaRPr lang="en-GB" dirty="0" smtClean="0"/>
          </a:p>
          <a:p>
            <a:pPr lvl="1" algn="just"/>
            <a:r>
              <a:rPr lang="en-GB" dirty="0"/>
              <a:t>Technology take-up and Innovation </a:t>
            </a:r>
            <a:r>
              <a:rPr lang="en-GB" dirty="0" smtClean="0"/>
              <a:t>Support;</a:t>
            </a:r>
          </a:p>
          <a:p>
            <a:pPr lvl="1" algn="just"/>
            <a:r>
              <a:rPr lang="en-GB" dirty="0"/>
              <a:t>ERANET-plus action </a:t>
            </a:r>
            <a:r>
              <a:rPr lang="en-GB" dirty="0" smtClean="0"/>
              <a:t>.</a:t>
            </a:r>
          </a:p>
        </p:txBody>
      </p:sp>
    </p:spTree>
    <p:extLst>
      <p:ext uri="{BB962C8B-B14F-4D97-AF65-F5344CB8AC3E}">
        <p14:creationId xmlns:p14="http://schemas.microsoft.com/office/powerpoint/2010/main" val="24448330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77500" lnSpcReduction="20000"/>
          </a:bodyPr>
          <a:lstStyle/>
          <a:p>
            <a:r>
              <a:rPr lang="en-GB" dirty="0"/>
              <a:t>Heterogeneous Integration and take-up of Key Enabling Technologies for Components and Systems</a:t>
            </a:r>
            <a:endParaRPr lang="en-GB" dirty="0" smtClean="0"/>
          </a:p>
          <a:p>
            <a:pPr lvl="1"/>
            <a:r>
              <a:rPr lang="en-GB" dirty="0" smtClean="0"/>
              <a:t>Deadline: To be Defined</a:t>
            </a:r>
          </a:p>
          <a:p>
            <a:pPr lvl="1"/>
            <a:r>
              <a:rPr lang="en-GB" dirty="0" smtClean="0"/>
              <a:t>Funding Scheme: IP, STREP.</a:t>
            </a:r>
            <a:endParaRPr lang="en-GB" dirty="0" smtClean="0"/>
          </a:p>
          <a:p>
            <a:pPr algn="just"/>
            <a:r>
              <a:rPr lang="en-GB" dirty="0"/>
              <a:t>Building energy and resource efficient systems for competitive, highly performing products, applications and services requires further integration and cross-fertilisation of key enabling technologies, components and subsystems. It also needs a functioning ecosystem of actors, in which the research, design, and take-up of innovative technologies is stimulated. Strong industrial participation along the value chain is a must as well as focusing not only on research but also on deployment and be driven by concrete business cases. Green aspects and end-of-life/disposal and recyclability issues should be addressed as </a:t>
            </a:r>
            <a:r>
              <a:rPr lang="en-GB" dirty="0" smtClean="0"/>
              <a:t>appropriate:</a:t>
            </a:r>
          </a:p>
          <a:p>
            <a:pPr lvl="1" algn="just"/>
            <a:r>
              <a:rPr lang="en-GB" dirty="0"/>
              <a:t>Integrating heterogeneous technologies;</a:t>
            </a:r>
            <a:endParaRPr lang="en-GB" dirty="0" smtClean="0"/>
          </a:p>
          <a:p>
            <a:pPr lvl="1" algn="just"/>
            <a:r>
              <a:rPr lang="en-GB" dirty="0"/>
              <a:t>Technology take-up and innovation support.</a:t>
            </a:r>
            <a:endParaRPr lang="en-GB" dirty="0" smtClean="0"/>
          </a:p>
        </p:txBody>
      </p:sp>
    </p:spTree>
    <p:extLst>
      <p:ext uri="{BB962C8B-B14F-4D97-AF65-F5344CB8AC3E}">
        <p14:creationId xmlns:p14="http://schemas.microsoft.com/office/powerpoint/2010/main" val="33746390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70000" lnSpcReduction="20000"/>
          </a:bodyPr>
          <a:lstStyle/>
          <a:p>
            <a:r>
              <a:rPr lang="en-GB" dirty="0"/>
              <a:t>Advanced computing, embedded and control </a:t>
            </a:r>
            <a:r>
              <a:rPr lang="en-GB" dirty="0" smtClean="0"/>
              <a:t>systems</a:t>
            </a:r>
          </a:p>
          <a:p>
            <a:pPr lvl="1"/>
            <a:r>
              <a:rPr lang="en-GB" dirty="0" smtClean="0"/>
              <a:t>Deadline: To be Defined</a:t>
            </a:r>
          </a:p>
          <a:p>
            <a:pPr lvl="1"/>
            <a:r>
              <a:rPr lang="en-GB" dirty="0" smtClean="0"/>
              <a:t>Funding Scheme: IP, STREP.</a:t>
            </a:r>
            <a:endParaRPr lang="en-GB" dirty="0" smtClean="0"/>
          </a:p>
          <a:p>
            <a:pPr algn="just"/>
            <a:r>
              <a:rPr lang="en-GB" dirty="0"/>
              <a:t>Driven by use cases addressing the grand societal challenges in Europe, the objective is to combine and expand Europe's industrial strengths in embedded and mobile computing and in control of networked embedded systems along two dimensions: designing the next generation of cost- and energy-efficient computing systems to power the future "cloud", and expanding the functionality of embedded systems architectures towards controlling their behaviour within a system of systems (</a:t>
            </a:r>
            <a:r>
              <a:rPr lang="en-GB" dirty="0" err="1"/>
              <a:t>SoS</a:t>
            </a:r>
            <a:r>
              <a:rPr lang="en-GB" dirty="0"/>
              <a:t>) and towards seamlessly integrating critical and non-critical functionality evolving from the convergence of the embedded and the internet worlds</a:t>
            </a:r>
            <a:r>
              <a:rPr lang="en-GB" dirty="0" smtClean="0"/>
              <a:t>.</a:t>
            </a:r>
          </a:p>
          <a:p>
            <a:pPr lvl="1" algn="just"/>
            <a:r>
              <a:rPr lang="en-GB" dirty="0" smtClean="0"/>
              <a:t>Next </a:t>
            </a:r>
            <a:r>
              <a:rPr lang="en-GB" dirty="0"/>
              <a:t>generation of energy- and cost-efficient servers for data-centres;</a:t>
            </a:r>
            <a:endParaRPr lang="en-GB" dirty="0" smtClean="0"/>
          </a:p>
          <a:p>
            <a:pPr lvl="1" algn="just"/>
            <a:r>
              <a:rPr lang="en-GB" dirty="0" smtClean="0"/>
              <a:t>Control </a:t>
            </a:r>
            <a:r>
              <a:rPr lang="en-GB" dirty="0"/>
              <a:t>of embedded systems with mixed criticalities sharing compute </a:t>
            </a:r>
            <a:r>
              <a:rPr lang="en-GB" dirty="0" smtClean="0"/>
              <a:t>resources;</a:t>
            </a:r>
          </a:p>
          <a:p>
            <a:pPr lvl="1" algn="just"/>
            <a:r>
              <a:rPr lang="en-GB" dirty="0" smtClean="0"/>
              <a:t>Exploiting </a:t>
            </a:r>
            <a:r>
              <a:rPr lang="en-GB" dirty="0"/>
              <a:t>synergies and strengths between computing </a:t>
            </a:r>
            <a:r>
              <a:rPr lang="en-GB" dirty="0" smtClean="0"/>
              <a:t>segments;</a:t>
            </a:r>
          </a:p>
          <a:p>
            <a:pPr lvl="1" algn="just"/>
            <a:r>
              <a:rPr lang="en-GB" dirty="0" smtClean="0"/>
              <a:t>From </a:t>
            </a:r>
            <a:r>
              <a:rPr lang="en-GB" dirty="0"/>
              <a:t>analysing to controlling behaviour of Systems of Systems (</a:t>
            </a:r>
            <a:r>
              <a:rPr lang="en-GB" dirty="0" err="1"/>
              <a:t>SoS</a:t>
            </a:r>
            <a:r>
              <a:rPr lang="en-GB" dirty="0" smtClean="0"/>
              <a:t>);</a:t>
            </a:r>
          </a:p>
          <a:p>
            <a:pPr lvl="1" algn="just"/>
            <a:r>
              <a:rPr lang="en-GB" dirty="0" smtClean="0"/>
              <a:t>Access </a:t>
            </a:r>
            <a:r>
              <a:rPr lang="en-GB" dirty="0"/>
              <a:t>to novel computing technologies for </a:t>
            </a:r>
            <a:r>
              <a:rPr lang="en-GB" dirty="0" smtClean="0"/>
              <a:t>industry;</a:t>
            </a:r>
          </a:p>
          <a:p>
            <a:pPr lvl="1" algn="just"/>
            <a:r>
              <a:rPr lang="en-GB" dirty="0" smtClean="0"/>
              <a:t>Constituency </a:t>
            </a:r>
            <a:r>
              <a:rPr lang="en-GB" dirty="0"/>
              <a:t>building and road-mapping.</a:t>
            </a:r>
            <a:endParaRPr lang="en-GB" dirty="0" smtClean="0"/>
          </a:p>
        </p:txBody>
      </p:sp>
    </p:spTree>
    <p:extLst>
      <p:ext uri="{BB962C8B-B14F-4D97-AF65-F5344CB8AC3E}">
        <p14:creationId xmlns:p14="http://schemas.microsoft.com/office/powerpoint/2010/main" val="34243178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Challenge 4</a:t>
            </a:r>
            <a:br>
              <a:rPr lang="en-US" dirty="0" smtClean="0"/>
            </a:br>
            <a:r>
              <a:rPr lang="en-US" dirty="0"/>
              <a:t>Technologies for Digital Content and </a:t>
            </a:r>
            <a:r>
              <a:rPr lang="en-US" dirty="0" smtClean="0"/>
              <a:t>Languages</a:t>
            </a:r>
            <a:endParaRPr lang="en-US" dirty="0"/>
          </a:p>
        </p:txBody>
      </p:sp>
      <p:sp>
        <p:nvSpPr>
          <p:cNvPr id="3" name="Sottotitolo 2"/>
          <p:cNvSpPr>
            <a:spLocks noGrp="1"/>
          </p:cNvSpPr>
          <p:nvPr>
            <p:ph type="subTitle" idx="1"/>
          </p:nvPr>
        </p:nvSpPr>
        <p:spPr/>
        <p:txBody>
          <a:bodyPr/>
          <a:lstStyle/>
          <a:p>
            <a:endParaRPr lang="it-IT" dirty="0" smtClean="0"/>
          </a:p>
          <a:p>
            <a:endParaRPr lang="it-IT" dirty="0"/>
          </a:p>
        </p:txBody>
      </p:sp>
    </p:spTree>
    <p:extLst>
      <p:ext uri="{BB962C8B-B14F-4D97-AF65-F5344CB8AC3E}">
        <p14:creationId xmlns:p14="http://schemas.microsoft.com/office/powerpoint/2010/main" val="22179077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92500"/>
          </a:bodyPr>
          <a:lstStyle/>
          <a:p>
            <a:r>
              <a:rPr lang="en-GB" dirty="0"/>
              <a:t>Content analytics and language technologies</a:t>
            </a:r>
            <a:endParaRPr lang="en-GB" dirty="0" smtClean="0"/>
          </a:p>
          <a:p>
            <a:pPr lvl="1"/>
            <a:r>
              <a:rPr lang="en-GB" dirty="0" smtClean="0"/>
              <a:t>Deadline: To be Defined</a:t>
            </a:r>
          </a:p>
          <a:p>
            <a:pPr lvl="1"/>
            <a:r>
              <a:rPr lang="en-GB" dirty="0" smtClean="0"/>
              <a:t>Funding Scheme: IP, STREP, CSA.</a:t>
            </a:r>
            <a:endParaRPr lang="en-GB" dirty="0" smtClean="0"/>
          </a:p>
          <a:p>
            <a:pPr algn="just"/>
            <a:r>
              <a:rPr lang="en-GB" dirty="0"/>
              <a:t>Due to the combined effect of globalisation and European integration, there is a growing need for effective solutions that support multilingual business and inter-personal communication, and enable people to make sense of digital services in Europe's many languages:</a:t>
            </a:r>
            <a:endParaRPr lang="en-GB" dirty="0" smtClean="0"/>
          </a:p>
          <a:p>
            <a:pPr lvl="1" algn="just"/>
            <a:r>
              <a:rPr lang="en-GB" dirty="0" smtClean="0"/>
              <a:t>Cross-0media content analytics;</a:t>
            </a:r>
          </a:p>
          <a:p>
            <a:pPr lvl="1" algn="just"/>
            <a:r>
              <a:rPr lang="en-GB" dirty="0" smtClean="0"/>
              <a:t>High-quality machine translation;</a:t>
            </a:r>
          </a:p>
          <a:p>
            <a:pPr lvl="1" algn="just"/>
            <a:r>
              <a:rPr lang="en-GB" dirty="0" smtClean="0"/>
              <a:t>Natural spoken and multimodal interaction;</a:t>
            </a:r>
          </a:p>
          <a:p>
            <a:pPr lvl="1" algn="just"/>
            <a:r>
              <a:rPr lang="en-GB" dirty="0" smtClean="0"/>
              <a:t>Developing joint plans and services.</a:t>
            </a:r>
          </a:p>
          <a:p>
            <a:pPr lvl="1" algn="just"/>
            <a:endParaRPr lang="en-GB" dirty="0" smtClean="0"/>
          </a:p>
          <a:p>
            <a:pPr lvl="1" algn="just"/>
            <a:endParaRPr lang="en-GB" dirty="0" smtClean="0"/>
          </a:p>
        </p:txBody>
      </p:sp>
    </p:spTree>
    <p:extLst>
      <p:ext uri="{BB962C8B-B14F-4D97-AF65-F5344CB8AC3E}">
        <p14:creationId xmlns:p14="http://schemas.microsoft.com/office/powerpoint/2010/main" val="17625673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77500" lnSpcReduction="20000"/>
          </a:bodyPr>
          <a:lstStyle/>
          <a:p>
            <a:r>
              <a:rPr lang="en-GB" dirty="0" smtClean="0"/>
              <a:t>Scalable data analytics</a:t>
            </a:r>
          </a:p>
          <a:p>
            <a:pPr lvl="1"/>
            <a:r>
              <a:rPr lang="en-GB" dirty="0" smtClean="0"/>
              <a:t>Deadline: To be Defined</a:t>
            </a:r>
          </a:p>
          <a:p>
            <a:pPr lvl="1"/>
            <a:r>
              <a:rPr lang="en-GB" dirty="0" smtClean="0"/>
              <a:t>Funding Scheme: IP, STREP, CSA.</a:t>
            </a:r>
            <a:endParaRPr lang="en-GB" dirty="0" smtClean="0"/>
          </a:p>
          <a:p>
            <a:pPr algn="just"/>
            <a:r>
              <a:rPr lang="en-GB" dirty="0"/>
              <a:t>Tools and skills to deploy and manage robust and highly </a:t>
            </a:r>
            <a:r>
              <a:rPr lang="en-GB" dirty="0" err="1"/>
              <a:t>performant</a:t>
            </a:r>
            <a:r>
              <a:rPr lang="en-GB" dirty="0"/>
              <a:t> data analytics processes over extremely large amounts of data. User-driven research with public and methodologically sound quantitative performance evaluation criteria is a strict requirement. As a bridge to activities to be pursued under the Horizon 2020 program, two distinct types inter-disciplinary road-mapping activities can be supported: a roadmap for networking and hardware optimisation research and development in support of next generation Big Data management solutions and a second roadmap for the social, legal, economic study of externalities in the (re)use and linking of data:</a:t>
            </a:r>
            <a:endParaRPr lang="en-GB" dirty="0" smtClean="0"/>
          </a:p>
          <a:p>
            <a:pPr lvl="1" algn="just"/>
            <a:r>
              <a:rPr lang="en-GB" dirty="0"/>
              <a:t>Scalable algorithms, software frameworks, visualization;</a:t>
            </a:r>
            <a:endParaRPr lang="en-GB" dirty="0" smtClean="0"/>
          </a:p>
          <a:p>
            <a:pPr lvl="1" algn="just"/>
            <a:r>
              <a:rPr lang="en-GB" dirty="0"/>
              <a:t>Big Data networking and hardware optimisations roadmap;</a:t>
            </a:r>
            <a:endParaRPr lang="en-GB" dirty="0" smtClean="0"/>
          </a:p>
          <a:p>
            <a:pPr lvl="1" algn="just"/>
            <a:r>
              <a:rPr lang="en-GB" dirty="0"/>
              <a:t>Societal externalities of Big Data roadmap.</a:t>
            </a:r>
            <a:endParaRPr lang="en-GB" dirty="0" smtClean="0"/>
          </a:p>
          <a:p>
            <a:pPr lvl="1" algn="just"/>
            <a:endParaRPr lang="en-GB" dirty="0" smtClean="0"/>
          </a:p>
          <a:p>
            <a:pPr lvl="1" algn="just"/>
            <a:endParaRPr lang="en-GB" dirty="0" smtClean="0"/>
          </a:p>
        </p:txBody>
      </p:sp>
    </p:spTree>
    <p:extLst>
      <p:ext uri="{BB962C8B-B14F-4D97-AF65-F5344CB8AC3E}">
        <p14:creationId xmlns:p14="http://schemas.microsoft.com/office/powerpoint/2010/main" val="27430597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Challenge 5</a:t>
            </a:r>
            <a:br>
              <a:rPr lang="en-US" dirty="0" smtClean="0"/>
            </a:br>
            <a:r>
              <a:rPr lang="en-GB" dirty="0"/>
              <a:t>ICT for Health, Ageing Well, Inclusion and Governance</a:t>
            </a:r>
            <a:endParaRPr lang="en-US" dirty="0"/>
          </a:p>
        </p:txBody>
      </p:sp>
      <p:sp>
        <p:nvSpPr>
          <p:cNvPr id="3" name="Sottotitolo 2"/>
          <p:cNvSpPr>
            <a:spLocks noGrp="1"/>
          </p:cNvSpPr>
          <p:nvPr>
            <p:ph type="subTitle" idx="1"/>
          </p:nvPr>
        </p:nvSpPr>
        <p:spPr/>
        <p:txBody>
          <a:bodyPr/>
          <a:lstStyle/>
          <a:p>
            <a:endParaRPr lang="it-IT" dirty="0" smtClean="0"/>
          </a:p>
          <a:p>
            <a:endParaRPr lang="it-IT" dirty="0"/>
          </a:p>
        </p:txBody>
      </p:sp>
    </p:spTree>
    <p:extLst>
      <p:ext uri="{BB962C8B-B14F-4D97-AF65-F5344CB8AC3E}">
        <p14:creationId xmlns:p14="http://schemas.microsoft.com/office/powerpoint/2010/main" val="481244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85000" lnSpcReduction="10000"/>
          </a:bodyPr>
          <a:lstStyle/>
          <a:p>
            <a:r>
              <a:rPr lang="en-GB" dirty="0"/>
              <a:t>Personalised health, active ageing, and independent </a:t>
            </a:r>
            <a:r>
              <a:rPr lang="en-GB" dirty="0" smtClean="0"/>
              <a:t>living</a:t>
            </a:r>
          </a:p>
          <a:p>
            <a:pPr lvl="1"/>
            <a:r>
              <a:rPr lang="en-GB" dirty="0" smtClean="0"/>
              <a:t>Deadline: To be Defined</a:t>
            </a:r>
          </a:p>
          <a:p>
            <a:pPr lvl="1"/>
            <a:r>
              <a:rPr lang="en-GB" dirty="0" smtClean="0"/>
              <a:t>Funding Scheme: IP, STREP, CSA.</a:t>
            </a:r>
            <a:endParaRPr lang="en-GB" dirty="0" smtClean="0"/>
          </a:p>
          <a:p>
            <a:pPr algn="just"/>
            <a:r>
              <a:rPr lang="en-GB" dirty="0"/>
              <a:t>This activity is a combined continuation of the three previous Objectives on "Personal Health Systems", "Patient Guidance Services" and "ICT for Ageing and wellbeing" in the ICT WP 2011-12. It bridges to Horizon 2020 and supports directly the European Innovation Partnership on Active and Healthy Ageing.</a:t>
            </a:r>
          </a:p>
          <a:p>
            <a:pPr lvl="1" algn="just"/>
            <a:r>
              <a:rPr lang="en-GB" dirty="0" smtClean="0"/>
              <a:t>Personalised </a:t>
            </a:r>
            <a:r>
              <a:rPr lang="en-GB" dirty="0"/>
              <a:t>Guidance Services for lifestyle management and disease </a:t>
            </a:r>
            <a:r>
              <a:rPr lang="en-GB" dirty="0" smtClean="0"/>
              <a:t>prevention;</a:t>
            </a:r>
            <a:endParaRPr lang="en-GB" dirty="0"/>
          </a:p>
          <a:p>
            <a:pPr lvl="1" algn="just"/>
            <a:r>
              <a:rPr lang="en-GB" dirty="0" smtClean="0"/>
              <a:t>Personalised </a:t>
            </a:r>
            <a:r>
              <a:rPr lang="en-GB" dirty="0"/>
              <a:t>Guidance Services for management of co-morbidities and integrated </a:t>
            </a:r>
            <a:r>
              <a:rPr lang="en-GB" dirty="0" smtClean="0"/>
              <a:t>care</a:t>
            </a:r>
            <a:r>
              <a:rPr lang="en-GB" dirty="0"/>
              <a:t>;</a:t>
            </a:r>
            <a:r>
              <a:rPr lang="en-GB" dirty="0" smtClean="0"/>
              <a:t> </a:t>
            </a:r>
            <a:endParaRPr lang="en-GB" dirty="0"/>
          </a:p>
          <a:p>
            <a:pPr lvl="1" algn="just"/>
            <a:r>
              <a:rPr lang="en-GB" dirty="0" smtClean="0"/>
              <a:t>Personalised </a:t>
            </a:r>
            <a:r>
              <a:rPr lang="en-GB" dirty="0"/>
              <a:t>Services for Independent Living and Active </a:t>
            </a:r>
            <a:r>
              <a:rPr lang="en-GB" dirty="0" smtClean="0"/>
              <a:t>Ageing;</a:t>
            </a:r>
          </a:p>
          <a:p>
            <a:pPr lvl="1" algn="just"/>
            <a:r>
              <a:rPr lang="en-GB" dirty="0" smtClean="0"/>
              <a:t>Pre-commercial </a:t>
            </a:r>
            <a:r>
              <a:rPr lang="en-GB" dirty="0"/>
              <a:t>Procurement Actions (</a:t>
            </a:r>
            <a:r>
              <a:rPr lang="en-GB" dirty="0" smtClean="0"/>
              <a:t>PCP).</a:t>
            </a:r>
          </a:p>
          <a:p>
            <a:pPr lvl="1" algn="just"/>
            <a:endParaRPr lang="en-GB" dirty="0" smtClean="0"/>
          </a:p>
        </p:txBody>
      </p:sp>
    </p:spTree>
    <p:extLst>
      <p:ext uri="{BB962C8B-B14F-4D97-AF65-F5344CB8AC3E}">
        <p14:creationId xmlns:p14="http://schemas.microsoft.com/office/powerpoint/2010/main" val="37509150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Challenge 1</a:t>
            </a:r>
            <a:br>
              <a:rPr lang="en-US" dirty="0" smtClean="0"/>
            </a:br>
            <a:r>
              <a:rPr lang="en-US" dirty="0" smtClean="0"/>
              <a:t>Pervasive and Trusted Network and Service Infrastructure</a:t>
            </a:r>
            <a:endParaRPr lang="en-US" dirty="0"/>
          </a:p>
        </p:txBody>
      </p:sp>
      <p:sp>
        <p:nvSpPr>
          <p:cNvPr id="3" name="Sottotitolo 2"/>
          <p:cNvSpPr>
            <a:spLocks noGrp="1"/>
          </p:cNvSpPr>
          <p:nvPr>
            <p:ph type="subTitle" idx="1"/>
          </p:nvPr>
        </p:nvSpPr>
        <p:spPr/>
        <p:txBody>
          <a:bodyPr/>
          <a:lstStyle/>
          <a:p>
            <a:endParaRPr lang="it-IT" dirty="0" smtClean="0"/>
          </a:p>
          <a:p>
            <a:endParaRPr lang="it-IT" dirty="0"/>
          </a:p>
        </p:txBody>
      </p:sp>
    </p:spTree>
    <p:extLst>
      <p:ext uri="{BB962C8B-B14F-4D97-AF65-F5344CB8AC3E}">
        <p14:creationId xmlns:p14="http://schemas.microsoft.com/office/powerpoint/2010/main" val="6687633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lnSpcReduction="10000"/>
          </a:bodyPr>
          <a:lstStyle/>
          <a:p>
            <a:r>
              <a:rPr lang="en-GB" dirty="0" smtClean="0"/>
              <a:t>Virtual Physiological Human</a:t>
            </a:r>
          </a:p>
          <a:p>
            <a:pPr lvl="1"/>
            <a:r>
              <a:rPr lang="en-GB" dirty="0" smtClean="0"/>
              <a:t>Deadline: To be Defined</a:t>
            </a:r>
          </a:p>
          <a:p>
            <a:pPr lvl="1"/>
            <a:r>
              <a:rPr lang="en-GB" dirty="0" smtClean="0"/>
              <a:t>Funding Scheme: IP, STREP, CSA.</a:t>
            </a:r>
            <a:endParaRPr lang="en-GB" dirty="0" smtClean="0"/>
          </a:p>
          <a:p>
            <a:pPr algn="just"/>
            <a:r>
              <a:rPr lang="en-GB" dirty="0"/>
              <a:t>These activities focus both on consolidation of the VPH effort started in previous </a:t>
            </a:r>
            <a:r>
              <a:rPr lang="en-GB" dirty="0" err="1"/>
              <a:t>workprogramme</a:t>
            </a:r>
            <a:r>
              <a:rPr lang="en-GB" dirty="0"/>
              <a:t> and on bridging towards the next framework programme Horizon 2020. In consolidating the VPH results, a particular focus will be put on the clinical and personal use of the VPH </a:t>
            </a:r>
            <a:r>
              <a:rPr lang="en-GB" dirty="0" smtClean="0"/>
              <a:t>technologies:</a:t>
            </a:r>
          </a:p>
          <a:p>
            <a:pPr lvl="1" algn="just"/>
            <a:r>
              <a:rPr lang="en-GB" dirty="0" smtClean="0"/>
              <a:t>Clinical proof of concept of patient specific computer based models;</a:t>
            </a:r>
          </a:p>
          <a:p>
            <a:pPr lvl="1" algn="just"/>
            <a:r>
              <a:rPr lang="en-GB" dirty="0" smtClean="0"/>
              <a:t>Personal Health Forecasting.</a:t>
            </a:r>
          </a:p>
          <a:p>
            <a:pPr lvl="1" algn="just"/>
            <a:endParaRPr lang="en-GB" dirty="0" smtClean="0"/>
          </a:p>
        </p:txBody>
      </p:sp>
    </p:spTree>
    <p:extLst>
      <p:ext uri="{BB962C8B-B14F-4D97-AF65-F5344CB8AC3E}">
        <p14:creationId xmlns:p14="http://schemas.microsoft.com/office/powerpoint/2010/main" val="1440601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a:bodyPr>
          <a:lstStyle/>
          <a:p>
            <a:r>
              <a:rPr lang="en-GB" dirty="0"/>
              <a:t>ICT for smart and personalised inclusion </a:t>
            </a:r>
            <a:endParaRPr lang="en-GB" dirty="0" smtClean="0"/>
          </a:p>
          <a:p>
            <a:pPr lvl="1"/>
            <a:r>
              <a:rPr lang="en-GB" dirty="0" smtClean="0"/>
              <a:t>Deadline: To be Defined</a:t>
            </a:r>
          </a:p>
          <a:p>
            <a:pPr lvl="1"/>
            <a:r>
              <a:rPr lang="en-GB" dirty="0" smtClean="0"/>
              <a:t>Funding Scheme: IP, STREP, CSA.</a:t>
            </a:r>
            <a:endParaRPr lang="en-GB" dirty="0" smtClean="0"/>
          </a:p>
          <a:p>
            <a:pPr algn="just"/>
            <a:r>
              <a:rPr lang="en-GB" dirty="0"/>
              <a:t>Projects are addressing advanced research, integrating and further developing where necessary recent results from e-inclusion/e-accessibility domain and from interaction, enhanced learning and information management </a:t>
            </a:r>
            <a:r>
              <a:rPr lang="en-GB" dirty="0" smtClean="0"/>
              <a:t>domains:</a:t>
            </a:r>
          </a:p>
          <a:p>
            <a:pPr lvl="1" algn="just"/>
            <a:r>
              <a:rPr lang="en-GB" dirty="0"/>
              <a:t>Accessible and intuitive solutions for personalised interfaces to smart environments and innovative </a:t>
            </a:r>
            <a:r>
              <a:rPr lang="en-GB" dirty="0" smtClean="0"/>
              <a:t>services.</a:t>
            </a:r>
          </a:p>
          <a:p>
            <a:pPr lvl="1" algn="just"/>
            <a:endParaRPr lang="en-GB" dirty="0" smtClean="0"/>
          </a:p>
        </p:txBody>
      </p:sp>
    </p:spTree>
    <p:extLst>
      <p:ext uri="{BB962C8B-B14F-4D97-AF65-F5344CB8AC3E}">
        <p14:creationId xmlns:p14="http://schemas.microsoft.com/office/powerpoint/2010/main" val="16433323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85000" lnSpcReduction="20000"/>
          </a:bodyPr>
          <a:lstStyle/>
          <a:p>
            <a:r>
              <a:rPr lang="en-GB" dirty="0"/>
              <a:t>ICT for Governance and Policy Modelling </a:t>
            </a:r>
            <a:endParaRPr lang="en-GB" dirty="0" smtClean="0"/>
          </a:p>
          <a:p>
            <a:pPr lvl="1"/>
            <a:r>
              <a:rPr lang="en-GB" dirty="0" smtClean="0"/>
              <a:t>Deadline: To be Defined</a:t>
            </a:r>
          </a:p>
          <a:p>
            <a:pPr lvl="1"/>
            <a:r>
              <a:rPr lang="en-GB" dirty="0" smtClean="0"/>
              <a:t>Funding Scheme: STREP, CSA.</a:t>
            </a:r>
            <a:endParaRPr lang="en-GB" dirty="0" smtClean="0"/>
          </a:p>
          <a:p>
            <a:pPr algn="just"/>
            <a:r>
              <a:rPr lang="en-GB" dirty="0"/>
              <a:t>Public sector has a significant role in stimulating economic growth as has been evident from the current economic and financial crisis. At the same time, citizens and in particular younger generation are becoming more vocal in monitoring and influencing policy decisions. Future scenarios are likely to show greater complexity and citizens’ involvement. Current ICT tools for collaborative governance and policy </a:t>
            </a:r>
            <a:r>
              <a:rPr lang="en-GB" dirty="0" err="1"/>
              <a:t>modeling</a:t>
            </a:r>
            <a:r>
              <a:rPr lang="en-GB" dirty="0"/>
              <a:t> show great opportunities for empowerment of citizens and increased transparency in decision-making in a complex world.  However, current research is fragmented between academic fields, application areas and is not multi-disciplinary. In addition, there is a growing need for research and innovation for future public services that will be catalyst for growth and </a:t>
            </a:r>
            <a:r>
              <a:rPr lang="en-GB" dirty="0" smtClean="0"/>
              <a:t>sustainability.</a:t>
            </a:r>
          </a:p>
        </p:txBody>
      </p:sp>
    </p:spTree>
    <p:extLst>
      <p:ext uri="{BB962C8B-B14F-4D97-AF65-F5344CB8AC3E}">
        <p14:creationId xmlns:p14="http://schemas.microsoft.com/office/powerpoint/2010/main" val="27931650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77500" lnSpcReduction="20000"/>
          </a:bodyPr>
          <a:lstStyle/>
          <a:p>
            <a:r>
              <a:rPr lang="en-GB" dirty="0"/>
              <a:t>Collective Awareness Platforms for Sustainability and Social Innovation </a:t>
            </a:r>
            <a:endParaRPr lang="en-GB" dirty="0" smtClean="0"/>
          </a:p>
          <a:p>
            <a:pPr lvl="1"/>
            <a:r>
              <a:rPr lang="en-GB" dirty="0" smtClean="0"/>
              <a:t>Deadline: To be Defined</a:t>
            </a:r>
          </a:p>
          <a:p>
            <a:pPr lvl="1"/>
            <a:r>
              <a:rPr lang="en-GB" dirty="0" smtClean="0"/>
              <a:t>Funding Scheme: STREP, IP, CSA.</a:t>
            </a:r>
            <a:endParaRPr lang="en-GB" dirty="0" smtClean="0"/>
          </a:p>
          <a:p>
            <a:pPr algn="just"/>
            <a:r>
              <a:rPr lang="en-GB" dirty="0"/>
              <a:t>The objective is to stimulate and support the emergence of innovative ICT based platforms for grassroots Social Innovation, providing societally, environmentally and economically sustainable approaches and solutions to tackle societal challenges. Such collective intelligence platforms will include collective decision-making tools and innovation mechanisms allowing and encouraging individual and community creativity, participation and situational awareness harnessing the network effects. </a:t>
            </a:r>
          </a:p>
          <a:p>
            <a:pPr algn="just"/>
            <a:r>
              <a:rPr lang="en-GB" dirty="0"/>
              <a:t>The vision is that individuals and groups can more effectively and sustainably react to societal challenges by acting on the basis of a direct extended awareness of problems and possible solutions. To foster this, the objective has an experimental approach where concepts and tools are developed and verified in real world </a:t>
            </a:r>
            <a:r>
              <a:rPr lang="en-GB" dirty="0" smtClean="0"/>
              <a:t>cases.</a:t>
            </a:r>
            <a:endParaRPr lang="en-GB" dirty="0"/>
          </a:p>
        </p:txBody>
      </p:sp>
    </p:spTree>
    <p:extLst>
      <p:ext uri="{BB962C8B-B14F-4D97-AF65-F5344CB8AC3E}">
        <p14:creationId xmlns:p14="http://schemas.microsoft.com/office/powerpoint/2010/main" val="5835027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Challenge 6</a:t>
            </a:r>
            <a:br>
              <a:rPr lang="en-US" dirty="0" smtClean="0"/>
            </a:br>
            <a:r>
              <a:rPr lang="en-GB" dirty="0"/>
              <a:t>ICT for </a:t>
            </a:r>
            <a:r>
              <a:rPr lang="en-GB" dirty="0" smtClean="0"/>
              <a:t>a low carbon economy</a:t>
            </a:r>
            <a:endParaRPr lang="en-US" dirty="0"/>
          </a:p>
        </p:txBody>
      </p:sp>
      <p:sp>
        <p:nvSpPr>
          <p:cNvPr id="3" name="Sottotitolo 2"/>
          <p:cNvSpPr>
            <a:spLocks noGrp="1"/>
          </p:cNvSpPr>
          <p:nvPr>
            <p:ph type="subTitle" idx="1"/>
          </p:nvPr>
        </p:nvSpPr>
        <p:spPr/>
        <p:txBody>
          <a:bodyPr/>
          <a:lstStyle/>
          <a:p>
            <a:endParaRPr lang="it-IT" dirty="0" smtClean="0"/>
          </a:p>
          <a:p>
            <a:endParaRPr lang="it-IT" dirty="0"/>
          </a:p>
        </p:txBody>
      </p:sp>
    </p:spTree>
    <p:extLst>
      <p:ext uri="{BB962C8B-B14F-4D97-AF65-F5344CB8AC3E}">
        <p14:creationId xmlns:p14="http://schemas.microsoft.com/office/powerpoint/2010/main" val="16652115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85000" lnSpcReduction="10000"/>
          </a:bodyPr>
          <a:lstStyle/>
          <a:p>
            <a:r>
              <a:rPr lang="en-GB" dirty="0" smtClean="0"/>
              <a:t>Smart </a:t>
            </a:r>
            <a:r>
              <a:rPr lang="en-GB" dirty="0"/>
              <a:t>Energy </a:t>
            </a:r>
            <a:r>
              <a:rPr lang="en-GB" dirty="0" smtClean="0"/>
              <a:t>Grids</a:t>
            </a:r>
          </a:p>
          <a:p>
            <a:pPr lvl="1"/>
            <a:r>
              <a:rPr lang="en-GB" dirty="0" smtClean="0"/>
              <a:t>Deadline: To be Defined</a:t>
            </a:r>
          </a:p>
          <a:p>
            <a:pPr lvl="1"/>
            <a:r>
              <a:rPr lang="en-GB" dirty="0" smtClean="0"/>
              <a:t>Funding Scheme: STREP</a:t>
            </a:r>
            <a:endParaRPr lang="en-GB" dirty="0" smtClean="0"/>
          </a:p>
          <a:p>
            <a:pPr algn="just"/>
            <a:r>
              <a:rPr lang="en-GB" dirty="0"/>
              <a:t>This objective explores the potential of bringing together stakeholders from both the energy utilities and the telecom sector to develop common approaches for future digital networks and smart energy services infrastructure for electricity distribution. The focus is on data management including the exchange of information with transmission network operators and with end users. Special attention is given to exploring new business models for DSOs (Distribution System Operators</a:t>
            </a:r>
            <a:r>
              <a:rPr lang="en-GB" dirty="0" smtClean="0"/>
              <a:t>);</a:t>
            </a:r>
          </a:p>
          <a:p>
            <a:pPr algn="just"/>
            <a:r>
              <a:rPr lang="en-GB" dirty="0"/>
              <a:t>Intelligent systems built over existing and future telecommunication networks and services that will assist in the management of the electricity distribution grid in an optimized, controlled and secure </a:t>
            </a:r>
            <a:r>
              <a:rPr lang="en-GB" dirty="0" smtClean="0"/>
              <a:t>manner.</a:t>
            </a:r>
          </a:p>
        </p:txBody>
      </p:sp>
    </p:spTree>
    <p:extLst>
      <p:ext uri="{BB962C8B-B14F-4D97-AF65-F5344CB8AC3E}">
        <p14:creationId xmlns:p14="http://schemas.microsoft.com/office/powerpoint/2010/main" val="172030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lnSpcReduction="10000"/>
          </a:bodyPr>
          <a:lstStyle/>
          <a:p>
            <a:r>
              <a:rPr lang="en-GB" dirty="0"/>
              <a:t>Data Centres in an energy-efficient and environmentally friendly Internet</a:t>
            </a:r>
            <a:endParaRPr lang="en-GB" dirty="0" smtClean="0"/>
          </a:p>
          <a:p>
            <a:pPr lvl="1"/>
            <a:r>
              <a:rPr lang="en-GB" dirty="0" smtClean="0"/>
              <a:t>Deadline: To be Defined</a:t>
            </a:r>
          </a:p>
          <a:p>
            <a:pPr lvl="1"/>
            <a:r>
              <a:rPr lang="en-GB" dirty="0" smtClean="0"/>
              <a:t>Funding Scheme: STREP</a:t>
            </a:r>
            <a:endParaRPr lang="en-GB" dirty="0" smtClean="0"/>
          </a:p>
          <a:p>
            <a:pPr algn="just"/>
            <a:r>
              <a:rPr lang="en-GB" dirty="0"/>
              <a:t>The action will address system level technologies and associated services that will improve the energy and environmental performance of data centres. Given that data centres are a core element of today's Internet and among the facilities with the highest rate of increase energy consumption and related environmental impact, the action will contribute to a more energy efficient and environmentally friendly </a:t>
            </a:r>
            <a:r>
              <a:rPr lang="en-GB" dirty="0" smtClean="0"/>
              <a:t>Internet.</a:t>
            </a:r>
          </a:p>
        </p:txBody>
      </p:sp>
    </p:spTree>
    <p:extLst>
      <p:ext uri="{BB962C8B-B14F-4D97-AF65-F5344CB8AC3E}">
        <p14:creationId xmlns:p14="http://schemas.microsoft.com/office/powerpoint/2010/main" val="31920514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92500"/>
          </a:bodyPr>
          <a:lstStyle/>
          <a:p>
            <a:r>
              <a:rPr lang="en-GB" dirty="0" smtClean="0"/>
              <a:t>ICT for water resources management</a:t>
            </a:r>
          </a:p>
          <a:p>
            <a:pPr lvl="1"/>
            <a:r>
              <a:rPr lang="en-GB" dirty="0" smtClean="0"/>
              <a:t>Deadline: To be Defined</a:t>
            </a:r>
          </a:p>
          <a:p>
            <a:pPr lvl="1"/>
            <a:r>
              <a:rPr lang="en-GB" dirty="0" smtClean="0"/>
              <a:t>Funding Scheme: STREP</a:t>
            </a:r>
            <a:endParaRPr lang="en-GB" dirty="0" smtClean="0"/>
          </a:p>
          <a:p>
            <a:pPr algn="just"/>
            <a:r>
              <a:rPr lang="en-GB" dirty="0"/>
              <a:t>ICT offers an untapped potential to improve the management of water resources by integrating real-time knowledge about water use at domestic, corporate and city level, and by enabling subsequently the implementation of demand management strategies and pricing schemes. This objective brings together the ICT and water stakeholders in joint research, in order to document the ICT potential via lessons learned from real-life testing and demonstration experiments.</a:t>
            </a:r>
            <a:endParaRPr lang="en-GB" dirty="0" smtClean="0"/>
          </a:p>
        </p:txBody>
      </p:sp>
    </p:spTree>
    <p:extLst>
      <p:ext uri="{BB962C8B-B14F-4D97-AF65-F5344CB8AC3E}">
        <p14:creationId xmlns:p14="http://schemas.microsoft.com/office/powerpoint/2010/main" val="26053182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lnSpcReduction="10000"/>
          </a:bodyPr>
          <a:lstStyle/>
          <a:p>
            <a:r>
              <a:rPr lang="en-GB" dirty="0"/>
              <a:t>Optimising Energy Systems in Smart Cities </a:t>
            </a:r>
            <a:endParaRPr lang="en-GB" dirty="0" smtClean="0"/>
          </a:p>
          <a:p>
            <a:pPr lvl="1"/>
            <a:r>
              <a:rPr lang="en-GB" dirty="0" smtClean="0"/>
              <a:t>Deadline: To be Defined</a:t>
            </a:r>
          </a:p>
          <a:p>
            <a:pPr lvl="1"/>
            <a:r>
              <a:rPr lang="en-GB" dirty="0" smtClean="0"/>
              <a:t>Funding Scheme: STREP, CSA</a:t>
            </a:r>
            <a:endParaRPr lang="en-GB" dirty="0" smtClean="0"/>
          </a:p>
          <a:p>
            <a:pPr algn="just"/>
            <a:r>
              <a:rPr lang="en-GB" dirty="0"/>
              <a:t>Cities are increasingly recognized for their ability to play a catalytic role in addressing climate and energy challenges using technologically innovative approaches. This can be achieved by creating new partnerships connecting city leaders and stakeholders to secure practical commitments for implementing green digital </a:t>
            </a:r>
            <a:r>
              <a:rPr lang="en-GB" dirty="0" smtClean="0"/>
              <a:t>agendas.</a:t>
            </a:r>
          </a:p>
          <a:p>
            <a:pPr lvl="1" algn="just"/>
            <a:r>
              <a:rPr lang="en-GB" dirty="0" smtClean="0"/>
              <a:t>Decision-support systems and/or management and control systems for energy efficient neighbourhoods.</a:t>
            </a:r>
          </a:p>
        </p:txBody>
      </p:sp>
    </p:spTree>
    <p:extLst>
      <p:ext uri="{BB962C8B-B14F-4D97-AF65-F5344CB8AC3E}">
        <p14:creationId xmlns:p14="http://schemas.microsoft.com/office/powerpoint/2010/main" val="25633643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92500" lnSpcReduction="20000"/>
          </a:bodyPr>
          <a:lstStyle/>
          <a:p>
            <a:r>
              <a:rPr lang="en-GB" dirty="0" smtClean="0"/>
              <a:t>Co-operative mobility </a:t>
            </a:r>
          </a:p>
          <a:p>
            <a:pPr lvl="1"/>
            <a:r>
              <a:rPr lang="en-GB" dirty="0" smtClean="0"/>
              <a:t>Deadline: To be Defined</a:t>
            </a:r>
          </a:p>
          <a:p>
            <a:pPr lvl="1"/>
            <a:r>
              <a:rPr lang="en-GB" dirty="0" smtClean="0"/>
              <a:t>Funding Scheme: STREP, CSA</a:t>
            </a:r>
            <a:endParaRPr lang="en-GB" dirty="0" smtClean="0"/>
          </a:p>
          <a:p>
            <a:pPr algn="just"/>
            <a:r>
              <a:rPr lang="en-GB" dirty="0"/>
              <a:t>The objective is to make use of co-operative mobility technologies to develop supervised automated driving which is expected to be the most viable long-term option for improving both the energy efficiency and safety of individual and public transport by smoother, better informed driving and behavioural change. Integrated personal mobility is further advancing the collection and processing of information to develop mobility services for users that are actively involved in transforming the value </a:t>
            </a:r>
            <a:r>
              <a:rPr lang="en-GB" dirty="0" smtClean="0"/>
              <a:t>added.</a:t>
            </a:r>
          </a:p>
          <a:p>
            <a:pPr lvl="1" algn="just"/>
            <a:r>
              <a:rPr lang="en-GB" dirty="0" smtClean="0"/>
              <a:t>Supervised automated driving;</a:t>
            </a:r>
          </a:p>
          <a:p>
            <a:pPr lvl="1" algn="just"/>
            <a:r>
              <a:rPr lang="en-GB" dirty="0" smtClean="0"/>
              <a:t>Integrated personal mobility for smart cities</a:t>
            </a:r>
            <a:r>
              <a:rPr lang="en-GB" dirty="0"/>
              <a:t>.</a:t>
            </a:r>
            <a:endParaRPr lang="en-GB" dirty="0" smtClean="0"/>
          </a:p>
        </p:txBody>
      </p:sp>
    </p:spTree>
    <p:extLst>
      <p:ext uri="{BB962C8B-B14F-4D97-AF65-F5344CB8AC3E}">
        <p14:creationId xmlns:p14="http://schemas.microsoft.com/office/powerpoint/2010/main" val="1148238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a:bodyPr>
          <a:lstStyle/>
          <a:p>
            <a:r>
              <a:rPr lang="en-GB" dirty="0" smtClean="0"/>
              <a:t>Future Networks</a:t>
            </a:r>
          </a:p>
          <a:p>
            <a:pPr lvl="1"/>
            <a:r>
              <a:rPr lang="en-GB" dirty="0" smtClean="0"/>
              <a:t>Deadline: To be Defined</a:t>
            </a:r>
          </a:p>
          <a:p>
            <a:pPr lvl="1"/>
            <a:r>
              <a:rPr lang="en-GB" dirty="0" smtClean="0"/>
              <a:t>Funding Scheme: IP, STREP, CSA.</a:t>
            </a:r>
            <a:endParaRPr lang="en-GB" dirty="0" smtClean="0"/>
          </a:p>
          <a:p>
            <a:pPr algn="just"/>
            <a:r>
              <a:rPr lang="en-GB" dirty="0"/>
              <a:t>The target is the development of future broadband </a:t>
            </a:r>
            <a:r>
              <a:rPr lang="en-GB" dirty="0" smtClean="0"/>
              <a:t>and mobile </a:t>
            </a:r>
            <a:r>
              <a:rPr lang="en-GB" dirty="0"/>
              <a:t>networks which will be energy-efficient and will use radio spectrum flexibly and </a:t>
            </a:r>
            <a:r>
              <a:rPr lang="en-GB" dirty="0" smtClean="0"/>
              <a:t>efficiently to Future Internet Services (people, content, clouds and things)</a:t>
            </a:r>
          </a:p>
          <a:p>
            <a:pPr algn="just"/>
            <a:endParaRPr lang="en-GB" dirty="0" smtClean="0"/>
          </a:p>
        </p:txBody>
      </p:sp>
    </p:spTree>
    <p:extLst>
      <p:ext uri="{BB962C8B-B14F-4D97-AF65-F5344CB8AC3E}">
        <p14:creationId xmlns:p14="http://schemas.microsoft.com/office/powerpoint/2010/main" val="204279219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92500" lnSpcReduction="20000"/>
          </a:bodyPr>
          <a:lstStyle/>
          <a:p>
            <a:r>
              <a:rPr lang="en-GB" dirty="0" smtClean="0"/>
              <a:t>Electro-mobility </a:t>
            </a:r>
          </a:p>
          <a:p>
            <a:pPr lvl="1"/>
            <a:r>
              <a:rPr lang="en-GB" dirty="0" smtClean="0"/>
              <a:t>Deadline: To be Defined</a:t>
            </a:r>
          </a:p>
          <a:p>
            <a:pPr lvl="1"/>
            <a:r>
              <a:rPr lang="en-GB" dirty="0" smtClean="0"/>
              <a:t>Funding Scheme: IP, STREP, CSA</a:t>
            </a:r>
            <a:endParaRPr lang="en-GB" dirty="0" smtClean="0"/>
          </a:p>
          <a:p>
            <a:pPr algn="just"/>
            <a:r>
              <a:rPr lang="en-GB" dirty="0"/>
              <a:t>This objective addresses fully electric vehicles (FEV), meaning electrically-propelled vehicles that provide significant driving range on purely battery-based power. It includes vehicles having an on-board electrical generator as range extenders. The objective also covers small light-weight passenger and duty vehicles. Projects supported under this objective should advance the research, development and integration of major building blocks for the FEV, and for its infrastructure </a:t>
            </a:r>
            <a:r>
              <a:rPr lang="en-GB" dirty="0" smtClean="0"/>
              <a:t>integration.</a:t>
            </a:r>
          </a:p>
          <a:p>
            <a:pPr lvl="1" algn="just"/>
            <a:r>
              <a:rPr lang="en-GB" dirty="0" smtClean="0"/>
              <a:t>Advanced System Architecture for FEV;</a:t>
            </a:r>
          </a:p>
          <a:p>
            <a:pPr lvl="1" algn="just"/>
            <a:r>
              <a:rPr lang="en-GB" dirty="0" smtClean="0"/>
              <a:t>Comprehensive Energy Management.</a:t>
            </a:r>
          </a:p>
        </p:txBody>
      </p:sp>
    </p:spTree>
    <p:extLst>
      <p:ext uri="{BB962C8B-B14F-4D97-AF65-F5344CB8AC3E}">
        <p14:creationId xmlns:p14="http://schemas.microsoft.com/office/powerpoint/2010/main" val="23668790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Challenge 7</a:t>
            </a:r>
            <a:br>
              <a:rPr lang="en-US" dirty="0" smtClean="0"/>
            </a:br>
            <a:r>
              <a:rPr lang="en-GB" dirty="0"/>
              <a:t>ICT for </a:t>
            </a:r>
            <a:r>
              <a:rPr lang="en-GB" dirty="0" smtClean="0"/>
              <a:t>Enterprise and Manufacturing</a:t>
            </a:r>
            <a:endParaRPr lang="en-US" dirty="0"/>
          </a:p>
        </p:txBody>
      </p:sp>
    </p:spTree>
    <p:extLst>
      <p:ext uri="{BB962C8B-B14F-4D97-AF65-F5344CB8AC3E}">
        <p14:creationId xmlns:p14="http://schemas.microsoft.com/office/powerpoint/2010/main" val="383778719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77500" lnSpcReduction="20000"/>
          </a:bodyPr>
          <a:lstStyle/>
          <a:p>
            <a:r>
              <a:rPr lang="en-GB" dirty="0"/>
              <a:t>Application experiments for robotics and simulation </a:t>
            </a:r>
            <a:endParaRPr lang="en-GB" dirty="0" smtClean="0"/>
          </a:p>
          <a:p>
            <a:pPr lvl="1"/>
            <a:r>
              <a:rPr lang="en-GB" dirty="0" smtClean="0"/>
              <a:t>Deadline: To be Defined</a:t>
            </a:r>
          </a:p>
          <a:p>
            <a:pPr lvl="1"/>
            <a:r>
              <a:rPr lang="en-GB" dirty="0" smtClean="0"/>
              <a:t>Funding Scheme: IP, STREP, CSA</a:t>
            </a:r>
            <a:endParaRPr lang="en-GB" dirty="0" smtClean="0"/>
          </a:p>
          <a:p>
            <a:pPr algn="just"/>
            <a:r>
              <a:rPr lang="en-GB" dirty="0"/>
              <a:t>All projects under this objective shall carry out a critical mass of vertical application experiments related to robotics or simulation, complemented by horizontal support services: Driven by the requirements of first-time users, individual experiments shall bring together all actors of the value chain necessary to equip new users with novel products or services and assist them in customising and applying these in their respective environments, e.g. first time users, application experts, technology suppliers, system integrators, and service providers. Special emphasis is on SMEs, both on the supply and the demand side</a:t>
            </a:r>
            <a:r>
              <a:rPr lang="en-GB" dirty="0" smtClean="0"/>
              <a:t>.</a:t>
            </a:r>
          </a:p>
          <a:p>
            <a:pPr lvl="1" algn="just"/>
            <a:r>
              <a:rPr lang="en-GB" dirty="0" smtClean="0"/>
              <a:t>Robot </a:t>
            </a:r>
            <a:r>
              <a:rPr lang="en-GB" dirty="0"/>
              <a:t>solutions for new manufacturing applications;</a:t>
            </a:r>
            <a:endParaRPr lang="en-GB" dirty="0" smtClean="0"/>
          </a:p>
          <a:p>
            <a:pPr lvl="1" algn="just"/>
            <a:r>
              <a:rPr lang="en-GB" dirty="0" smtClean="0"/>
              <a:t>Simulation </a:t>
            </a:r>
            <a:r>
              <a:rPr lang="en-GB" dirty="0"/>
              <a:t>services for engineering and </a:t>
            </a:r>
            <a:r>
              <a:rPr lang="en-GB" dirty="0" smtClean="0"/>
              <a:t>manufacturing;</a:t>
            </a:r>
          </a:p>
          <a:p>
            <a:pPr lvl="1" algn="just"/>
            <a:r>
              <a:rPr lang="en-GB" dirty="0" smtClean="0"/>
              <a:t>Constituency </a:t>
            </a:r>
            <a:r>
              <a:rPr lang="en-GB" dirty="0"/>
              <a:t>building and road-mapping.</a:t>
            </a:r>
            <a:endParaRPr lang="en-GB" dirty="0" smtClean="0"/>
          </a:p>
        </p:txBody>
      </p:sp>
    </p:spTree>
    <p:extLst>
      <p:ext uri="{BB962C8B-B14F-4D97-AF65-F5344CB8AC3E}">
        <p14:creationId xmlns:p14="http://schemas.microsoft.com/office/powerpoint/2010/main" val="88653494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70000" lnSpcReduction="20000"/>
          </a:bodyPr>
          <a:lstStyle/>
          <a:p>
            <a:r>
              <a:rPr lang="en-GB" dirty="0"/>
              <a:t>Equipment assessment for sensor and laser based </a:t>
            </a:r>
            <a:r>
              <a:rPr lang="en-GB" dirty="0" smtClean="0"/>
              <a:t>applications</a:t>
            </a:r>
          </a:p>
          <a:p>
            <a:pPr lvl="1"/>
            <a:r>
              <a:rPr lang="en-GB" dirty="0" smtClean="0"/>
              <a:t>Deadline: To be Defined</a:t>
            </a:r>
          </a:p>
          <a:p>
            <a:pPr lvl="1"/>
            <a:r>
              <a:rPr lang="en-GB" dirty="0" smtClean="0"/>
              <a:t>Funding Scheme: IP, STREP, CSA</a:t>
            </a:r>
            <a:endParaRPr lang="en-GB" dirty="0" smtClean="0"/>
          </a:p>
          <a:p>
            <a:pPr algn="just"/>
            <a:r>
              <a:rPr lang="en-GB" dirty="0"/>
              <a:t>All projects under this objective shall carry out a critical mass of equipment assessment experiments related to laser or sensor-based tools: Suppliers of innovative high-tech equipment install and assess their prototypes or products in production-like environments and validate them in established or dedicated manufacturing lines. The primary aim is to strengthen the ICT equipment supplier base, predominantly SMEs, through a close cooperation with globally acting manufacturers, by improving the manufacturing processes in relation to quality, speed, environmental and resource efficiency. Equipment assessments require the following steps: (</a:t>
            </a:r>
            <a:r>
              <a:rPr lang="en-GB" dirty="0" err="1"/>
              <a:t>i</a:t>
            </a:r>
            <a:r>
              <a:rPr lang="en-GB" dirty="0"/>
              <a:t>) definition of state-of-the-art requirements for a specific application scenario; (ii) establishment of productivity metrics and (iii) assessment of experiences and results. Special emphasis is on SMEs on the supply side</a:t>
            </a:r>
            <a:r>
              <a:rPr lang="en-GB" dirty="0" smtClean="0"/>
              <a:t>.</a:t>
            </a:r>
          </a:p>
          <a:p>
            <a:pPr lvl="1" algn="just"/>
            <a:r>
              <a:rPr lang="en-GB" dirty="0" smtClean="0"/>
              <a:t>Intelligent </a:t>
            </a:r>
            <a:r>
              <a:rPr lang="en-GB" dirty="0"/>
              <a:t>equipment solutions in custom manufacturing and/or re-manufacturing: Equipment assessment;</a:t>
            </a:r>
            <a:endParaRPr lang="en-GB" dirty="0" smtClean="0"/>
          </a:p>
          <a:p>
            <a:pPr lvl="1" algn="just"/>
            <a:r>
              <a:rPr lang="en-GB" dirty="0" smtClean="0"/>
              <a:t>Innovative </a:t>
            </a:r>
            <a:r>
              <a:rPr lang="en-GB" dirty="0"/>
              <a:t>laser applications in </a:t>
            </a:r>
            <a:r>
              <a:rPr lang="en-GB" dirty="0" smtClean="0"/>
              <a:t>manufacturing.</a:t>
            </a:r>
          </a:p>
        </p:txBody>
      </p:sp>
    </p:spTree>
    <p:extLst>
      <p:ext uri="{BB962C8B-B14F-4D97-AF65-F5344CB8AC3E}">
        <p14:creationId xmlns:p14="http://schemas.microsoft.com/office/powerpoint/2010/main" val="259320550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Challenge 8</a:t>
            </a:r>
            <a:br>
              <a:rPr lang="en-US" dirty="0" smtClean="0"/>
            </a:br>
            <a:r>
              <a:rPr lang="en-GB" dirty="0"/>
              <a:t>ICT for </a:t>
            </a:r>
            <a:r>
              <a:rPr lang="en-GB" dirty="0" smtClean="0"/>
              <a:t>Learning and Access to Cultural Resources</a:t>
            </a:r>
            <a:endParaRPr lang="en-US" dirty="0"/>
          </a:p>
        </p:txBody>
      </p:sp>
    </p:spTree>
    <p:extLst>
      <p:ext uri="{BB962C8B-B14F-4D97-AF65-F5344CB8AC3E}">
        <p14:creationId xmlns:p14="http://schemas.microsoft.com/office/powerpoint/2010/main" val="1985838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92500" lnSpcReduction="20000"/>
          </a:bodyPr>
          <a:lstStyle/>
          <a:p>
            <a:r>
              <a:rPr lang="en-GB" dirty="0"/>
              <a:t>Technologies and scientific foundations in the field of </a:t>
            </a:r>
            <a:r>
              <a:rPr lang="en-GB" dirty="0" smtClean="0"/>
              <a:t>creativity</a:t>
            </a:r>
          </a:p>
          <a:p>
            <a:pPr lvl="1"/>
            <a:r>
              <a:rPr lang="en-GB" dirty="0" smtClean="0"/>
              <a:t>Deadline: To be Defined</a:t>
            </a:r>
          </a:p>
          <a:p>
            <a:pPr lvl="1"/>
            <a:r>
              <a:rPr lang="en-GB" dirty="0" smtClean="0"/>
              <a:t>Funding Scheme: IP, STREP, CSA</a:t>
            </a:r>
            <a:endParaRPr lang="en-GB" dirty="0" smtClean="0"/>
          </a:p>
          <a:p>
            <a:pPr algn="just"/>
            <a:r>
              <a:rPr lang="en-GB" dirty="0"/>
              <a:t>Research under this objective will address creativity, including tools and environments in which it takes place. Research activities will contribute to equipping different industries with more effective creative tools, expand the potential of technology in the human creative processes and advance the scientific understanding of creativity providing the basis for future innovative technologies. </a:t>
            </a:r>
            <a:endParaRPr lang="en-GB" dirty="0" smtClean="0"/>
          </a:p>
          <a:p>
            <a:pPr lvl="1" algn="just"/>
            <a:r>
              <a:rPr lang="en-GB" dirty="0" smtClean="0"/>
              <a:t>Creative </a:t>
            </a:r>
            <a:r>
              <a:rPr lang="en-GB" dirty="0"/>
              <a:t>experience tools ;</a:t>
            </a:r>
            <a:endParaRPr lang="en-GB" dirty="0" smtClean="0"/>
          </a:p>
          <a:p>
            <a:pPr lvl="1" algn="just"/>
            <a:r>
              <a:rPr lang="en-GB" dirty="0"/>
              <a:t>Intelligent computational </a:t>
            </a:r>
            <a:r>
              <a:rPr lang="en-GB" dirty="0" smtClean="0"/>
              <a:t>environments;</a:t>
            </a:r>
          </a:p>
          <a:p>
            <a:pPr lvl="1" algn="just"/>
            <a:r>
              <a:rPr lang="en-GB" dirty="0"/>
              <a:t>Progress towards a generalised theory of </a:t>
            </a:r>
            <a:r>
              <a:rPr lang="en-GB" dirty="0" smtClean="0"/>
              <a:t>creativity;</a:t>
            </a:r>
          </a:p>
          <a:p>
            <a:pPr lvl="1" algn="just"/>
            <a:r>
              <a:rPr lang="en-GB" dirty="0"/>
              <a:t>Roadmaps for future research and </a:t>
            </a:r>
            <a:r>
              <a:rPr lang="en-GB" dirty="0" smtClean="0"/>
              <a:t>innovation.</a:t>
            </a:r>
          </a:p>
        </p:txBody>
      </p:sp>
    </p:spTree>
    <p:extLst>
      <p:ext uri="{BB962C8B-B14F-4D97-AF65-F5344CB8AC3E}">
        <p14:creationId xmlns:p14="http://schemas.microsoft.com/office/powerpoint/2010/main" val="310815026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a:bodyPr>
          <a:lstStyle/>
          <a:p>
            <a:r>
              <a:rPr lang="en-GB" dirty="0"/>
              <a:t>Technology-enhanced </a:t>
            </a:r>
            <a:r>
              <a:rPr lang="en-GB" dirty="0" smtClean="0"/>
              <a:t>learning</a:t>
            </a:r>
          </a:p>
          <a:p>
            <a:pPr lvl="1"/>
            <a:r>
              <a:rPr lang="en-GB" dirty="0" smtClean="0"/>
              <a:t>Deadline: To be Defined</a:t>
            </a:r>
          </a:p>
          <a:p>
            <a:pPr lvl="1"/>
            <a:r>
              <a:rPr lang="en-GB" dirty="0" smtClean="0"/>
              <a:t>Funding Scheme: IP, STREP, CSA</a:t>
            </a:r>
            <a:endParaRPr lang="en-GB" dirty="0" smtClean="0"/>
          </a:p>
          <a:p>
            <a:pPr algn="just"/>
            <a:r>
              <a:rPr lang="en-GB" dirty="0"/>
              <a:t>Research under this objective targets tailored, scaled and tested R&amp;D for stimulating the take-up of learning technologies in different learning contexts, reinforces the evidence-base of effectiveness of learning technologies and encourages their innovative use. </a:t>
            </a:r>
            <a:endParaRPr lang="en-GB" dirty="0" smtClean="0"/>
          </a:p>
          <a:p>
            <a:pPr lvl="1" algn="just"/>
            <a:r>
              <a:rPr lang="en-GB" dirty="0"/>
              <a:t>ICT enabled teaching environments;</a:t>
            </a:r>
            <a:endParaRPr lang="en-GB" dirty="0" smtClean="0"/>
          </a:p>
          <a:p>
            <a:pPr lvl="1" algn="just"/>
            <a:r>
              <a:rPr lang="en-GB" dirty="0"/>
              <a:t>Learning analytics, educational data mining;</a:t>
            </a:r>
            <a:endParaRPr lang="en-GB" dirty="0" smtClean="0"/>
          </a:p>
          <a:p>
            <a:pPr lvl="1" algn="just"/>
            <a:r>
              <a:rPr lang="en-GB" dirty="0"/>
              <a:t>Holistic learning solutions.</a:t>
            </a:r>
            <a:endParaRPr lang="en-GB" dirty="0" smtClean="0"/>
          </a:p>
        </p:txBody>
      </p:sp>
    </p:spTree>
    <p:extLst>
      <p:ext uri="{BB962C8B-B14F-4D97-AF65-F5344CB8AC3E}">
        <p14:creationId xmlns:p14="http://schemas.microsoft.com/office/powerpoint/2010/main" val="15428475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GB" dirty="0" smtClean="0"/>
              <a:t>Challenge 9</a:t>
            </a:r>
            <a:br>
              <a:rPr lang="en-GB" dirty="0" smtClean="0"/>
            </a:br>
            <a:r>
              <a:rPr lang="en-GB" dirty="0" smtClean="0"/>
              <a:t>Future </a:t>
            </a:r>
            <a:r>
              <a:rPr lang="en-GB" dirty="0"/>
              <a:t>and Emerging Technologies</a:t>
            </a:r>
            <a:endParaRPr lang="en-US" dirty="0"/>
          </a:p>
        </p:txBody>
      </p:sp>
    </p:spTree>
    <p:extLst>
      <p:ext uri="{BB962C8B-B14F-4D97-AF65-F5344CB8AC3E}">
        <p14:creationId xmlns:p14="http://schemas.microsoft.com/office/powerpoint/2010/main" val="370922340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About FET (Future and Emerging Technologies)</a:t>
            </a:r>
            <a:endParaRPr lang="en-US" dirty="0"/>
          </a:p>
        </p:txBody>
      </p:sp>
      <p:sp>
        <p:nvSpPr>
          <p:cNvPr id="3" name="Espaço Reservado para Conteúdo 2"/>
          <p:cNvSpPr>
            <a:spLocks noGrp="1"/>
          </p:cNvSpPr>
          <p:nvPr>
            <p:ph idx="1"/>
          </p:nvPr>
        </p:nvSpPr>
        <p:spPr/>
        <p:txBody>
          <a:bodyPr>
            <a:normAutofit fontScale="77500" lnSpcReduction="20000"/>
          </a:bodyPr>
          <a:lstStyle/>
          <a:p>
            <a:r>
              <a:rPr lang="en-GB" dirty="0"/>
              <a:t>Future and Emerging Technologies (FET) fosters exploratory research to open up new avenues across the full breadth of future information and communication technologies. It supports new and alternative ideas, concepts or paradigms of risky or non-conventional nature. FET aims to go beyond the conventional boundaries of ICT and ventures into uncharted areas, often inspired by and in close collaboration with other scientific disciplines. </a:t>
            </a:r>
          </a:p>
          <a:p>
            <a:r>
              <a:rPr lang="en-GB" dirty="0"/>
              <a:t>Radical breakthroughs in ICT increasingly rely on deep synergies with other disciplines (for instance, biology, chemistry, </a:t>
            </a:r>
            <a:r>
              <a:rPr lang="en-GB" dirty="0" err="1"/>
              <a:t>nanoscience</a:t>
            </a:r>
            <a:r>
              <a:rPr lang="en-GB" dirty="0"/>
              <a:t>, </a:t>
            </a:r>
            <a:r>
              <a:rPr lang="en-GB" dirty="0" err="1"/>
              <a:t>neuro</a:t>
            </a:r>
            <a:r>
              <a:rPr lang="en-GB" dirty="0"/>
              <a:t>- and cognitive science, ethology, social science, economics) and with the arts and humanities. This requires new attitudes and novel collaborations between a broad diversity of actors in research. In this respect, FET is the home for transformative research that can lead not only to a range of exceptional and unprecedented outcomes in science and technology, but can also create new practices, paradigms and reshape disciplines</a:t>
            </a:r>
          </a:p>
        </p:txBody>
      </p:sp>
    </p:spTree>
    <p:extLst>
      <p:ext uri="{BB962C8B-B14F-4D97-AF65-F5344CB8AC3E}">
        <p14:creationId xmlns:p14="http://schemas.microsoft.com/office/powerpoint/2010/main" val="289475213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Calls</a:t>
            </a:r>
            <a:endParaRPr lang="en-US" dirty="0"/>
          </a:p>
        </p:txBody>
      </p:sp>
      <p:sp>
        <p:nvSpPr>
          <p:cNvPr id="3" name="Espaço Reservado para Conteúdo 2"/>
          <p:cNvSpPr>
            <a:spLocks noGrp="1"/>
          </p:cNvSpPr>
          <p:nvPr>
            <p:ph idx="1"/>
          </p:nvPr>
        </p:nvSpPr>
        <p:spPr>
          <a:xfrm>
            <a:off x="457200" y="1484784"/>
            <a:ext cx="8229600" cy="5112568"/>
          </a:xfrm>
        </p:spPr>
        <p:txBody>
          <a:bodyPr>
            <a:normAutofit fontScale="92500" lnSpcReduction="20000"/>
          </a:bodyPr>
          <a:lstStyle/>
          <a:p>
            <a:r>
              <a:rPr lang="en-GB" dirty="0" smtClean="0"/>
              <a:t>FET-Open scheme:</a:t>
            </a:r>
            <a:endParaRPr lang="en-GB" dirty="0"/>
          </a:p>
          <a:p>
            <a:pPr lvl="1"/>
            <a:r>
              <a:rPr lang="en-GB" dirty="0" smtClean="0"/>
              <a:t>Challenging </a:t>
            </a:r>
            <a:r>
              <a:rPr lang="en-GB" dirty="0"/>
              <a:t>current Thinking</a:t>
            </a:r>
          </a:p>
          <a:p>
            <a:pPr lvl="1"/>
            <a:r>
              <a:rPr lang="en-GB" dirty="0" smtClean="0"/>
              <a:t>High-Tech </a:t>
            </a:r>
            <a:r>
              <a:rPr lang="en-GB" dirty="0"/>
              <a:t>Research Intensive SMEs in FET research</a:t>
            </a:r>
          </a:p>
          <a:p>
            <a:pPr lvl="1"/>
            <a:r>
              <a:rPr lang="en-GB" dirty="0" smtClean="0"/>
              <a:t>FET </a:t>
            </a:r>
            <a:r>
              <a:rPr lang="en-GB" dirty="0"/>
              <a:t>Young Explorers</a:t>
            </a:r>
          </a:p>
          <a:p>
            <a:pPr lvl="1"/>
            <a:r>
              <a:rPr lang="en-GB" dirty="0" smtClean="0"/>
              <a:t>International </a:t>
            </a:r>
            <a:r>
              <a:rPr lang="en-GB" dirty="0"/>
              <a:t>cooperation on FET research</a:t>
            </a:r>
          </a:p>
          <a:p>
            <a:pPr lvl="1"/>
            <a:r>
              <a:rPr lang="en-GB" dirty="0" smtClean="0"/>
              <a:t>FET-Open </a:t>
            </a:r>
            <a:r>
              <a:rPr lang="en-GB" dirty="0"/>
              <a:t>Fast </a:t>
            </a:r>
            <a:r>
              <a:rPr lang="en-GB" dirty="0" smtClean="0"/>
              <a:t>Track</a:t>
            </a:r>
          </a:p>
          <a:p>
            <a:r>
              <a:rPr lang="en-GB" dirty="0" smtClean="0"/>
              <a:t>FET Proactive:</a:t>
            </a:r>
          </a:p>
          <a:p>
            <a:pPr lvl="1"/>
            <a:r>
              <a:rPr lang="en-GB" dirty="0"/>
              <a:t>FET Proactive: Evolving Living Technologies (EVLIT</a:t>
            </a:r>
            <a:r>
              <a:rPr lang="en-GB" dirty="0" smtClean="0"/>
              <a:t>)</a:t>
            </a:r>
          </a:p>
          <a:p>
            <a:pPr lvl="1"/>
            <a:r>
              <a:rPr lang="en-GB" dirty="0"/>
              <a:t>FET Proactive: Atomic and Molecular Scale Devices and </a:t>
            </a:r>
            <a:r>
              <a:rPr lang="en-GB" dirty="0" smtClean="0"/>
              <a:t>Systems</a:t>
            </a:r>
          </a:p>
          <a:p>
            <a:pPr lvl="1"/>
            <a:r>
              <a:rPr lang="en-GB" dirty="0"/>
              <a:t>Coordinating communities, identifying new research topics for FET Proactive initiatives and fostering interdisciplinary </a:t>
            </a:r>
            <a:r>
              <a:rPr lang="en-GB" dirty="0" smtClean="0"/>
              <a:t>dialogue</a:t>
            </a:r>
          </a:p>
          <a:p>
            <a:r>
              <a:rPr lang="en-GB" dirty="0"/>
              <a:t>FET-Flagship:</a:t>
            </a:r>
          </a:p>
          <a:p>
            <a:pPr lvl="1"/>
            <a:r>
              <a:rPr lang="en-GB" dirty="0"/>
              <a:t>FET Flagship </a:t>
            </a:r>
            <a:r>
              <a:rPr lang="en-GB" dirty="0" smtClean="0"/>
              <a:t>Initiatives</a:t>
            </a:r>
            <a:endParaRPr lang="en-GB" dirty="0"/>
          </a:p>
        </p:txBody>
      </p:sp>
    </p:spTree>
    <p:extLst>
      <p:ext uri="{BB962C8B-B14F-4D97-AF65-F5344CB8AC3E}">
        <p14:creationId xmlns:p14="http://schemas.microsoft.com/office/powerpoint/2010/main" val="35926387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a:bodyPr>
          <a:lstStyle/>
          <a:p>
            <a:r>
              <a:rPr lang="en-GB" dirty="0" smtClean="0"/>
              <a:t>Software Engineering, Services and Computing</a:t>
            </a:r>
          </a:p>
          <a:p>
            <a:pPr lvl="1"/>
            <a:r>
              <a:rPr lang="en-GB" dirty="0" smtClean="0"/>
              <a:t>Deadline: To be Defined</a:t>
            </a:r>
          </a:p>
          <a:p>
            <a:pPr lvl="1"/>
            <a:r>
              <a:rPr lang="en-GB" dirty="0" smtClean="0"/>
              <a:t>Funding Scheme: IP, STREP, CSA</a:t>
            </a:r>
            <a:endParaRPr lang="en-GB" dirty="0" smtClean="0"/>
          </a:p>
          <a:p>
            <a:pPr algn="just"/>
            <a:r>
              <a:rPr lang="en-GB" dirty="0" smtClean="0"/>
              <a:t>Delivering </a:t>
            </a:r>
            <a:r>
              <a:rPr lang="en-GB" dirty="0"/>
              <a:t>services in an effective and reliable manner across the future computing continuum embracing clouds, communicating objects and smart devices, possibly utilising open source </a:t>
            </a:r>
            <a:r>
              <a:rPr lang="en-GB" dirty="0" smtClean="0"/>
              <a:t>approaches:</a:t>
            </a:r>
          </a:p>
          <a:p>
            <a:pPr lvl="1" algn="just"/>
            <a:r>
              <a:rPr lang="en-GB" dirty="0" smtClean="0"/>
              <a:t>Innovative software and tools for innovative services;</a:t>
            </a:r>
          </a:p>
          <a:p>
            <a:pPr lvl="1" algn="just"/>
            <a:r>
              <a:rPr lang="en-GB" dirty="0" smtClean="0"/>
              <a:t>Advanced computing, architectures and software engineering beyond the Cloud</a:t>
            </a:r>
          </a:p>
        </p:txBody>
      </p:sp>
    </p:spTree>
    <p:extLst>
      <p:ext uri="{BB962C8B-B14F-4D97-AF65-F5344CB8AC3E}">
        <p14:creationId xmlns:p14="http://schemas.microsoft.com/office/powerpoint/2010/main" val="416607392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International Cooperation</a:t>
            </a:r>
            <a:endParaRPr lang="en-US" dirty="0"/>
          </a:p>
        </p:txBody>
      </p:sp>
    </p:spTree>
    <p:extLst>
      <p:ext uri="{BB962C8B-B14F-4D97-AF65-F5344CB8AC3E}">
        <p14:creationId xmlns:p14="http://schemas.microsoft.com/office/powerpoint/2010/main" val="38377871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a:bodyPr>
          <a:lstStyle/>
          <a:p>
            <a:r>
              <a:rPr lang="en-GB" dirty="0" smtClean="0"/>
              <a:t>2</a:t>
            </a:r>
            <a:r>
              <a:rPr lang="en-GB" baseline="30000" dirty="0" smtClean="0"/>
              <a:t>nd</a:t>
            </a:r>
            <a:r>
              <a:rPr lang="en-GB" dirty="0" smtClean="0"/>
              <a:t> EU-Brazil ICT Coordinated Call</a:t>
            </a:r>
          </a:p>
          <a:p>
            <a:r>
              <a:rPr lang="en-GB" dirty="0" smtClean="0"/>
              <a:t>Topic 1: Cloud Computing for Science</a:t>
            </a:r>
          </a:p>
          <a:p>
            <a:pPr lvl="1"/>
            <a:r>
              <a:rPr lang="en-GB" dirty="0" smtClean="0"/>
              <a:t>Deadline: </a:t>
            </a:r>
            <a:r>
              <a:rPr lang="en-GB" b="1" dirty="0" smtClean="0">
                <a:solidFill>
                  <a:srgbClr val="FF0000"/>
                </a:solidFill>
              </a:rPr>
              <a:t>To be defined</a:t>
            </a:r>
          </a:p>
          <a:p>
            <a:pPr lvl="1"/>
            <a:r>
              <a:rPr lang="en-GB" dirty="0" smtClean="0"/>
              <a:t>Funding Schemes: </a:t>
            </a:r>
            <a:r>
              <a:rPr lang="en-GB" b="1" dirty="0" smtClean="0">
                <a:solidFill>
                  <a:srgbClr val="FF0000"/>
                </a:solidFill>
              </a:rPr>
              <a:t>Strep</a:t>
            </a:r>
          </a:p>
          <a:p>
            <a:pPr algn="just"/>
            <a:r>
              <a:rPr lang="en-GB" dirty="0" smtClean="0"/>
              <a:t>To explore cloud computing solutions that address researchers needs when building applications of high relevance for grand challenges (including both scientific and societal, such as environmental modelling, weather simulation, biodiversity, life sciences, etc.) using distributed resources (network, computing and data).</a:t>
            </a:r>
            <a:endParaRPr lang="en-GB" dirty="0"/>
          </a:p>
        </p:txBody>
      </p:sp>
    </p:spTree>
    <p:extLst>
      <p:ext uri="{BB962C8B-B14F-4D97-AF65-F5344CB8AC3E}">
        <p14:creationId xmlns:p14="http://schemas.microsoft.com/office/powerpoint/2010/main" val="228679595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a:bodyPr>
          <a:lstStyle/>
          <a:p>
            <a:r>
              <a:rPr lang="en-GB" dirty="0" smtClean="0"/>
              <a:t>2</a:t>
            </a:r>
            <a:r>
              <a:rPr lang="en-GB" baseline="30000" dirty="0" smtClean="0"/>
              <a:t>nd</a:t>
            </a:r>
            <a:r>
              <a:rPr lang="en-GB" dirty="0" smtClean="0"/>
              <a:t> EU-Brazil ICT Coordinated Call</a:t>
            </a:r>
          </a:p>
          <a:p>
            <a:r>
              <a:rPr lang="en-GB" dirty="0" smtClean="0"/>
              <a:t>Topic 2</a:t>
            </a:r>
            <a:r>
              <a:rPr lang="en-GB" dirty="0"/>
              <a:t>: Sustainable technologies for a Smarter Society</a:t>
            </a:r>
            <a:endParaRPr lang="en-GB" dirty="0" smtClean="0"/>
          </a:p>
          <a:p>
            <a:pPr lvl="1"/>
            <a:r>
              <a:rPr lang="en-GB" dirty="0" smtClean="0"/>
              <a:t>Deadline: </a:t>
            </a:r>
            <a:r>
              <a:rPr lang="en-GB" b="1" dirty="0" smtClean="0">
                <a:solidFill>
                  <a:srgbClr val="FF0000"/>
                </a:solidFill>
              </a:rPr>
              <a:t>To be defined</a:t>
            </a:r>
          </a:p>
          <a:p>
            <a:pPr lvl="1"/>
            <a:r>
              <a:rPr lang="en-GB" dirty="0" smtClean="0"/>
              <a:t>Funding Schemes: </a:t>
            </a:r>
            <a:r>
              <a:rPr lang="en-GB" b="1" dirty="0" smtClean="0">
                <a:solidFill>
                  <a:srgbClr val="FF0000"/>
                </a:solidFill>
              </a:rPr>
              <a:t>Strep</a:t>
            </a:r>
          </a:p>
          <a:p>
            <a:pPr algn="just"/>
            <a:r>
              <a:rPr lang="en-GB" dirty="0"/>
              <a:t>To explore hardware solutions to build sustainable </a:t>
            </a:r>
            <a:r>
              <a:rPr lang="en-GB" dirty="0" smtClean="0"/>
              <a:t>complex systems </a:t>
            </a:r>
            <a:r>
              <a:rPr lang="en-GB" dirty="0"/>
              <a:t>that are cost effective, energy friendly, affordable </a:t>
            </a:r>
            <a:r>
              <a:rPr lang="en-GB" dirty="0" smtClean="0"/>
              <a:t>and based </a:t>
            </a:r>
            <a:r>
              <a:rPr lang="en-GB" dirty="0"/>
              <a:t>on open standards to address current society challenges </a:t>
            </a:r>
            <a:r>
              <a:rPr lang="en-GB" dirty="0" smtClean="0"/>
              <a:t>for better </a:t>
            </a:r>
            <a:r>
              <a:rPr lang="en-GB" dirty="0"/>
              <a:t>living, supporting the emergence of smart services </a:t>
            </a:r>
            <a:r>
              <a:rPr lang="en-GB" dirty="0" smtClean="0"/>
              <a:t>and applications</a:t>
            </a:r>
            <a:r>
              <a:rPr lang="en-GB" dirty="0"/>
              <a:t>.</a:t>
            </a:r>
            <a:endParaRPr lang="en-GB" dirty="0"/>
          </a:p>
        </p:txBody>
      </p:sp>
    </p:spTree>
    <p:extLst>
      <p:ext uri="{BB962C8B-B14F-4D97-AF65-F5344CB8AC3E}">
        <p14:creationId xmlns:p14="http://schemas.microsoft.com/office/powerpoint/2010/main" val="42845028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lnSpcReduction="10000"/>
          </a:bodyPr>
          <a:lstStyle/>
          <a:p>
            <a:r>
              <a:rPr lang="en-GB" dirty="0" smtClean="0"/>
              <a:t>2</a:t>
            </a:r>
            <a:r>
              <a:rPr lang="en-GB" baseline="30000" dirty="0" smtClean="0"/>
              <a:t>nd</a:t>
            </a:r>
            <a:r>
              <a:rPr lang="en-GB" dirty="0" smtClean="0"/>
              <a:t> EU-Brazil ICT Coordinated Call</a:t>
            </a:r>
          </a:p>
          <a:p>
            <a:r>
              <a:rPr lang="en-GB" dirty="0" smtClean="0"/>
              <a:t>Topic 3: Smart services and applications for a Smarter Society</a:t>
            </a:r>
          </a:p>
          <a:p>
            <a:pPr lvl="1"/>
            <a:r>
              <a:rPr lang="en-GB" dirty="0" smtClean="0"/>
              <a:t>Deadline: </a:t>
            </a:r>
            <a:r>
              <a:rPr lang="en-GB" b="1" dirty="0" smtClean="0">
                <a:solidFill>
                  <a:srgbClr val="FF0000"/>
                </a:solidFill>
              </a:rPr>
              <a:t>To be defined</a:t>
            </a:r>
          </a:p>
          <a:p>
            <a:pPr lvl="1"/>
            <a:r>
              <a:rPr lang="en-GB" dirty="0" smtClean="0"/>
              <a:t>Funding Schemes: </a:t>
            </a:r>
            <a:r>
              <a:rPr lang="en-GB" b="1" dirty="0" smtClean="0">
                <a:solidFill>
                  <a:srgbClr val="FF0000"/>
                </a:solidFill>
              </a:rPr>
              <a:t>Strep</a:t>
            </a:r>
          </a:p>
          <a:p>
            <a:pPr algn="just"/>
            <a:r>
              <a:rPr lang="en-GB" dirty="0" smtClean="0"/>
              <a:t>To support the deployment of interoperable infrastructures exploiting new trends on future internet and open data (namely from sensors and social networks) to create context aware services and applications of relevance for citizens in domains such as management and monitoring of large crowds at large scale events, emergency situations, mobility, etc.</a:t>
            </a:r>
            <a:endParaRPr lang="en-GB" dirty="0"/>
          </a:p>
        </p:txBody>
      </p:sp>
    </p:spTree>
    <p:extLst>
      <p:ext uri="{BB962C8B-B14F-4D97-AF65-F5344CB8AC3E}">
        <p14:creationId xmlns:p14="http://schemas.microsoft.com/office/powerpoint/2010/main" val="9258162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lnSpcReduction="10000"/>
          </a:bodyPr>
          <a:lstStyle/>
          <a:p>
            <a:r>
              <a:rPr lang="en-GB" dirty="0" smtClean="0"/>
              <a:t>2</a:t>
            </a:r>
            <a:r>
              <a:rPr lang="en-GB" baseline="30000" dirty="0" smtClean="0"/>
              <a:t>nd</a:t>
            </a:r>
            <a:r>
              <a:rPr lang="en-GB" dirty="0" smtClean="0"/>
              <a:t> EU-Brazil ICT Coordinated Call</a:t>
            </a:r>
          </a:p>
          <a:p>
            <a:r>
              <a:rPr lang="en-GB" smtClean="0"/>
              <a:t>Topic 4: </a:t>
            </a:r>
            <a:r>
              <a:rPr lang="en-GB" dirty="0" smtClean="0"/>
              <a:t>Hybrid broadcast-broadband TV applications and services:</a:t>
            </a:r>
          </a:p>
          <a:p>
            <a:pPr lvl="1"/>
            <a:r>
              <a:rPr lang="en-GB" dirty="0" smtClean="0"/>
              <a:t>Deadline: </a:t>
            </a:r>
            <a:r>
              <a:rPr lang="en-GB" b="1" dirty="0" smtClean="0">
                <a:solidFill>
                  <a:srgbClr val="FF0000"/>
                </a:solidFill>
              </a:rPr>
              <a:t>To be defined</a:t>
            </a:r>
          </a:p>
          <a:p>
            <a:pPr lvl="1"/>
            <a:r>
              <a:rPr lang="en-GB" dirty="0" smtClean="0"/>
              <a:t>Funding Schemes: </a:t>
            </a:r>
            <a:r>
              <a:rPr lang="en-GB" b="1" dirty="0" smtClean="0">
                <a:solidFill>
                  <a:srgbClr val="FF0000"/>
                </a:solidFill>
              </a:rPr>
              <a:t>Strep</a:t>
            </a:r>
          </a:p>
          <a:p>
            <a:pPr algn="just"/>
            <a:r>
              <a:rPr lang="en-GB" dirty="0" smtClean="0"/>
              <a:t>To support the development of hybrid broadcast-broadband TV applications and services to address new generation of TV applications, taking advantage of both the widespread use of free to-air transmissions and the ever-increasing deployment of Internet connectivity, both for commercial use and for educational or other public goals.</a:t>
            </a:r>
            <a:endParaRPr lang="en-GB" dirty="0"/>
          </a:p>
        </p:txBody>
      </p:sp>
    </p:spTree>
    <p:extLst>
      <p:ext uri="{BB962C8B-B14F-4D97-AF65-F5344CB8AC3E}">
        <p14:creationId xmlns:p14="http://schemas.microsoft.com/office/powerpoint/2010/main" val="47513845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Horizontal Actions</a:t>
            </a:r>
            <a:endParaRPr lang="en-US" dirty="0"/>
          </a:p>
        </p:txBody>
      </p:sp>
    </p:spTree>
    <p:extLst>
      <p:ext uri="{BB962C8B-B14F-4D97-AF65-F5344CB8AC3E}">
        <p14:creationId xmlns:p14="http://schemas.microsoft.com/office/powerpoint/2010/main" val="315714823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a:bodyPr>
          <a:lstStyle/>
          <a:p>
            <a:r>
              <a:rPr lang="en-GB" dirty="0" smtClean="0"/>
              <a:t>Pre-Commercial </a:t>
            </a:r>
            <a:r>
              <a:rPr lang="en-GB" dirty="0"/>
              <a:t>Procurement of ICT solutions  across various sectors of public </a:t>
            </a:r>
            <a:r>
              <a:rPr lang="en-GB" dirty="0" smtClean="0"/>
              <a:t>interest</a:t>
            </a:r>
          </a:p>
          <a:p>
            <a:r>
              <a:rPr lang="en-GB" dirty="0" smtClean="0"/>
              <a:t>Joint </a:t>
            </a:r>
            <a:r>
              <a:rPr lang="en-GB" dirty="0"/>
              <a:t>cross-border pre-commercial procurement (PCP) on more efficient digital </a:t>
            </a:r>
            <a:r>
              <a:rPr lang="en-GB" dirty="0" smtClean="0"/>
              <a:t>preservation</a:t>
            </a:r>
          </a:p>
          <a:p>
            <a:r>
              <a:rPr lang="en-GB" dirty="0" smtClean="0"/>
              <a:t>High </a:t>
            </a:r>
            <a:r>
              <a:rPr lang="en-GB" dirty="0"/>
              <a:t>quality cloud computing environment for public sector needs, validated through a pre-commercial procurement (PCP) jointly undertaken by Member States and the European </a:t>
            </a:r>
            <a:r>
              <a:rPr lang="en-GB" dirty="0" smtClean="0"/>
              <a:t>Commission</a:t>
            </a:r>
          </a:p>
          <a:p>
            <a:r>
              <a:rPr lang="en-GB" dirty="0" smtClean="0"/>
              <a:t>Strengthening </a:t>
            </a:r>
            <a:r>
              <a:rPr lang="en-GB" dirty="0"/>
              <a:t>Cooperation in ICT R&amp;D in an Enlarged </a:t>
            </a:r>
            <a:r>
              <a:rPr lang="en-GB" dirty="0" smtClean="0"/>
              <a:t>Europe</a:t>
            </a:r>
          </a:p>
          <a:p>
            <a:r>
              <a:rPr lang="en-GB" dirty="0" smtClean="0"/>
              <a:t>SME </a:t>
            </a:r>
            <a:r>
              <a:rPr lang="en-GB" dirty="0"/>
              <a:t>action</a:t>
            </a:r>
            <a:endParaRPr lang="en-GB" dirty="0"/>
          </a:p>
        </p:txBody>
      </p:sp>
      <p:sp>
        <p:nvSpPr>
          <p:cNvPr id="7" name="CaixaDeTexto 6"/>
          <p:cNvSpPr txBox="1"/>
          <p:nvPr/>
        </p:nvSpPr>
        <p:spPr>
          <a:xfrm>
            <a:off x="3275856" y="5772083"/>
            <a:ext cx="5579797" cy="584775"/>
          </a:xfrm>
          <a:prstGeom prst="rect">
            <a:avLst/>
          </a:prstGeom>
          <a:noFill/>
        </p:spPr>
        <p:txBody>
          <a:bodyPr wrap="none" rtlCol="0">
            <a:spAutoFit/>
          </a:bodyPr>
          <a:lstStyle/>
          <a:p>
            <a:r>
              <a:rPr lang="en-US" sz="3200" b="1" smtClean="0">
                <a:solidFill>
                  <a:srgbClr val="FF0000"/>
                </a:solidFill>
              </a:rPr>
              <a:t>Scheme Funding: ONLY CSA</a:t>
            </a:r>
            <a:endParaRPr lang="en-US" sz="3200" b="1">
              <a:solidFill>
                <a:srgbClr val="FF0000"/>
              </a:solidFill>
            </a:endParaRPr>
          </a:p>
        </p:txBody>
      </p:sp>
    </p:spTree>
    <p:extLst>
      <p:ext uri="{BB962C8B-B14F-4D97-AF65-F5344CB8AC3E}">
        <p14:creationId xmlns:p14="http://schemas.microsoft.com/office/powerpoint/2010/main" val="9330949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Special Actions</a:t>
            </a:r>
            <a:endParaRPr lang="en-US" dirty="0"/>
          </a:p>
        </p:txBody>
      </p:sp>
    </p:spTree>
    <p:extLst>
      <p:ext uri="{BB962C8B-B14F-4D97-AF65-F5344CB8AC3E}">
        <p14:creationId xmlns:p14="http://schemas.microsoft.com/office/powerpoint/2010/main" val="294331685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85000" lnSpcReduction="20000"/>
          </a:bodyPr>
          <a:lstStyle/>
          <a:p>
            <a:r>
              <a:rPr lang="en-GB" dirty="0" err="1"/>
              <a:t>Exascale</a:t>
            </a:r>
            <a:r>
              <a:rPr lang="en-GB" dirty="0"/>
              <a:t> computing platforms, software and </a:t>
            </a:r>
            <a:r>
              <a:rPr lang="en-GB" dirty="0" smtClean="0"/>
              <a:t>applications</a:t>
            </a:r>
          </a:p>
          <a:p>
            <a:pPr lvl="1"/>
            <a:r>
              <a:rPr lang="en-GB" dirty="0" smtClean="0"/>
              <a:t>Deadline</a:t>
            </a:r>
            <a:r>
              <a:rPr lang="en-GB" dirty="0" smtClean="0"/>
              <a:t>: </a:t>
            </a:r>
            <a:r>
              <a:rPr lang="en-GB" b="1" dirty="0" smtClean="0">
                <a:solidFill>
                  <a:srgbClr val="FF0000"/>
                </a:solidFill>
              </a:rPr>
              <a:t>To be defined</a:t>
            </a:r>
          </a:p>
          <a:p>
            <a:pPr lvl="1"/>
            <a:r>
              <a:rPr lang="en-GB" dirty="0" smtClean="0"/>
              <a:t>Funding Schemes: </a:t>
            </a:r>
            <a:r>
              <a:rPr lang="en-GB" b="1" dirty="0" smtClean="0">
                <a:solidFill>
                  <a:srgbClr val="FF0000"/>
                </a:solidFill>
              </a:rPr>
              <a:t>IP, STREP</a:t>
            </a:r>
            <a:endParaRPr lang="en-GB" b="1" dirty="0" smtClean="0">
              <a:solidFill>
                <a:srgbClr val="FF0000"/>
              </a:solidFill>
            </a:endParaRPr>
          </a:p>
          <a:p>
            <a:pPr algn="just"/>
            <a:r>
              <a:rPr lang="en-GB" dirty="0"/>
              <a:t>This objective focuses on the development of computing platforms, technologies and applications for </a:t>
            </a:r>
            <a:r>
              <a:rPr lang="en-GB" dirty="0" err="1"/>
              <a:t>exascale</a:t>
            </a:r>
            <a:r>
              <a:rPr lang="en-GB" dirty="0"/>
              <a:t> computing. It aims at leveraging the existing European strengths for building the next generation of extreme performance computing by 2020 and take advantage of the new opportunities created from the transition from </a:t>
            </a:r>
            <a:r>
              <a:rPr lang="en-GB" dirty="0" err="1"/>
              <a:t>peta</a:t>
            </a:r>
            <a:r>
              <a:rPr lang="en-GB" dirty="0"/>
              <a:t> to </a:t>
            </a:r>
            <a:r>
              <a:rPr lang="en-GB" dirty="0" err="1"/>
              <a:t>exascale</a:t>
            </a:r>
            <a:r>
              <a:rPr lang="en-GB" dirty="0"/>
              <a:t> computing</a:t>
            </a:r>
            <a:r>
              <a:rPr lang="en-GB" dirty="0" smtClean="0"/>
              <a:t>.;</a:t>
            </a:r>
          </a:p>
          <a:p>
            <a:pPr algn="just"/>
            <a:r>
              <a:rPr lang="en-GB" dirty="0"/>
              <a:t>The objective supports systems development work in hardware and software, and the bridging of critical </a:t>
            </a:r>
            <a:r>
              <a:rPr lang="en-GB" dirty="0" err="1"/>
              <a:t>exascale</a:t>
            </a:r>
            <a:r>
              <a:rPr lang="en-GB" dirty="0"/>
              <a:t> technological gaps with disruptive and innovative approaches (e.g. in libraries, novel algorithms, I/O systems, and programming models</a:t>
            </a:r>
            <a:r>
              <a:rPr lang="en-GB" dirty="0" smtClean="0"/>
              <a:t>);</a:t>
            </a:r>
          </a:p>
          <a:p>
            <a:pPr lvl="1" algn="just"/>
            <a:r>
              <a:rPr lang="en-GB" dirty="0" err="1"/>
              <a:t>Exascale</a:t>
            </a:r>
            <a:r>
              <a:rPr lang="en-GB" dirty="0"/>
              <a:t> computing </a:t>
            </a:r>
            <a:r>
              <a:rPr lang="en-GB" dirty="0" smtClean="0"/>
              <a:t>platforms</a:t>
            </a:r>
          </a:p>
          <a:p>
            <a:pPr lvl="1" algn="just"/>
            <a:r>
              <a:rPr lang="en-GB" dirty="0"/>
              <a:t>Innovative solutions for </a:t>
            </a:r>
            <a:r>
              <a:rPr lang="en-GB" dirty="0" err="1"/>
              <a:t>exascale</a:t>
            </a:r>
            <a:r>
              <a:rPr lang="en-GB" dirty="0"/>
              <a:t> "technology gaps"</a:t>
            </a:r>
            <a:endParaRPr lang="en-GB" dirty="0"/>
          </a:p>
        </p:txBody>
      </p:sp>
    </p:spTree>
    <p:extLst>
      <p:ext uri="{BB962C8B-B14F-4D97-AF65-F5344CB8AC3E}">
        <p14:creationId xmlns:p14="http://schemas.microsoft.com/office/powerpoint/2010/main" val="2479224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92500" lnSpcReduction="10000"/>
          </a:bodyPr>
          <a:lstStyle/>
          <a:p>
            <a:r>
              <a:rPr lang="en-GB" dirty="0" smtClean="0"/>
              <a:t>Internet of Things and the Digital Enterprise</a:t>
            </a:r>
          </a:p>
          <a:p>
            <a:pPr lvl="1"/>
            <a:r>
              <a:rPr lang="en-GB" dirty="0" smtClean="0"/>
              <a:t>Deadline: To be Defined</a:t>
            </a:r>
          </a:p>
          <a:p>
            <a:pPr lvl="1"/>
            <a:r>
              <a:rPr lang="en-GB" dirty="0" smtClean="0"/>
              <a:t>Funding Scheme: IP, STREP, CSA</a:t>
            </a:r>
            <a:endParaRPr lang="en-GB" dirty="0" smtClean="0"/>
          </a:p>
          <a:p>
            <a:pPr algn="just"/>
            <a:r>
              <a:rPr lang="en-GB" dirty="0"/>
              <a:t>The goal is to facilitate wider uptake of </a:t>
            </a:r>
            <a:r>
              <a:rPr lang="en-GB" dirty="0" err="1"/>
              <a:t>IoT</a:t>
            </a:r>
            <a:r>
              <a:rPr lang="en-GB" dirty="0"/>
              <a:t>-based systems with a particular emphasis on initiatives supporting sustainable smart city application scenarios. The focus is on built-in privacy and security technologies, and on scalable data management capabilities applicable to heterogeneous device </a:t>
            </a:r>
            <a:r>
              <a:rPr lang="en-GB" dirty="0" smtClean="0"/>
              <a:t>platforms:</a:t>
            </a:r>
          </a:p>
          <a:p>
            <a:pPr lvl="1" algn="just"/>
            <a:r>
              <a:rPr lang="en-GB" dirty="0" smtClean="0"/>
              <a:t>Reliable and secure </a:t>
            </a:r>
            <a:r>
              <a:rPr lang="en-GB" dirty="0" err="1" smtClean="0"/>
              <a:t>IoT</a:t>
            </a:r>
            <a:endParaRPr lang="en-GB" dirty="0" smtClean="0"/>
          </a:p>
          <a:p>
            <a:pPr lvl="1" algn="just"/>
            <a:r>
              <a:rPr lang="en-GB" dirty="0" err="1" smtClean="0"/>
              <a:t>Smat</a:t>
            </a:r>
            <a:r>
              <a:rPr lang="en-GB" dirty="0" smtClean="0"/>
              <a:t> </a:t>
            </a:r>
            <a:r>
              <a:rPr lang="en-GB" dirty="0" err="1" smtClean="0"/>
              <a:t>IoT</a:t>
            </a:r>
            <a:endParaRPr lang="en-GB" dirty="0" smtClean="0"/>
          </a:p>
          <a:p>
            <a:pPr lvl="1" algn="just"/>
            <a:r>
              <a:rPr lang="en-GB" dirty="0" smtClean="0"/>
              <a:t>New models for the digital enterprise</a:t>
            </a:r>
          </a:p>
          <a:p>
            <a:pPr lvl="1" algn="just"/>
            <a:r>
              <a:rPr lang="en-GB" dirty="0" smtClean="0"/>
              <a:t>Applications for the sensing enterprise.</a:t>
            </a:r>
          </a:p>
        </p:txBody>
      </p:sp>
    </p:spTree>
    <p:extLst>
      <p:ext uri="{BB962C8B-B14F-4D97-AF65-F5344CB8AC3E}">
        <p14:creationId xmlns:p14="http://schemas.microsoft.com/office/powerpoint/2010/main" val="3693399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92500" lnSpcReduction="10000"/>
          </a:bodyPr>
          <a:lstStyle/>
          <a:p>
            <a:r>
              <a:rPr lang="en-GB" dirty="0"/>
              <a:t>Trustworthy  </a:t>
            </a:r>
            <a:r>
              <a:rPr lang="en-GB" dirty="0" smtClean="0"/>
              <a:t>ICT</a:t>
            </a:r>
          </a:p>
          <a:p>
            <a:pPr lvl="1"/>
            <a:r>
              <a:rPr lang="en-GB" dirty="0" smtClean="0"/>
              <a:t>Deadline: To be Defined</a:t>
            </a:r>
          </a:p>
          <a:p>
            <a:pPr lvl="1"/>
            <a:r>
              <a:rPr lang="en-GB" dirty="0" smtClean="0"/>
              <a:t>Funding Scheme: IP, STREP</a:t>
            </a:r>
            <a:endParaRPr lang="en-GB" dirty="0" smtClean="0"/>
          </a:p>
          <a:p>
            <a:pPr algn="just"/>
            <a:r>
              <a:rPr lang="en-GB" dirty="0"/>
              <a:t>This objective addresses cyber security and privacy in three major technological areas: cloud computing, mobile services and the management of cyber incidents. Activities will cover R&amp;D and innovation activities, including the adaptation and integration of technology and demonstration in real life environments, from the design to the implementation </a:t>
            </a:r>
            <a:r>
              <a:rPr lang="en-GB" dirty="0" smtClean="0"/>
              <a:t>stage:</a:t>
            </a:r>
          </a:p>
          <a:p>
            <a:pPr lvl="1" algn="just"/>
            <a:r>
              <a:rPr lang="en-GB" dirty="0" smtClean="0"/>
              <a:t>Security and privacy in cloud computing and mobile services;</a:t>
            </a:r>
          </a:p>
          <a:p>
            <a:pPr lvl="1" algn="just"/>
            <a:r>
              <a:rPr lang="en-GB" dirty="0" smtClean="0"/>
              <a:t>Development, demonstration and innovation in cyber security.</a:t>
            </a:r>
          </a:p>
        </p:txBody>
      </p:sp>
    </p:spTree>
    <p:extLst>
      <p:ext uri="{BB962C8B-B14F-4D97-AF65-F5344CB8AC3E}">
        <p14:creationId xmlns:p14="http://schemas.microsoft.com/office/powerpoint/2010/main" val="1847433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fontScale="92500" lnSpcReduction="20000"/>
          </a:bodyPr>
          <a:lstStyle/>
          <a:p>
            <a:r>
              <a:rPr lang="en-GB" dirty="0"/>
              <a:t>Connected and Social Media </a:t>
            </a:r>
            <a:endParaRPr lang="en-GB" dirty="0" smtClean="0"/>
          </a:p>
          <a:p>
            <a:pPr lvl="1"/>
            <a:r>
              <a:rPr lang="en-GB" dirty="0" smtClean="0"/>
              <a:t>Deadline: To be Defined</a:t>
            </a:r>
          </a:p>
          <a:p>
            <a:pPr lvl="1"/>
            <a:r>
              <a:rPr lang="en-GB" dirty="0" smtClean="0"/>
              <a:t>Funding Scheme: IP, STREP</a:t>
            </a:r>
            <a:endParaRPr lang="en-GB" dirty="0" smtClean="0"/>
          </a:p>
          <a:p>
            <a:pPr algn="just"/>
            <a:r>
              <a:rPr lang="en-GB" dirty="0"/>
              <a:t>This objective focuses on the development of advanced digital media access and delivery platforms and related technologies supporting innovation in the digital media sector. The aim is to develop a new generation of media clouds and Internet-based applications and services leveraging intuitive and innovative ways of interacting with networked multimedia devices, applications and services (e.g. through enhanced immersive and interactive experiences</a:t>
            </a:r>
            <a:r>
              <a:rPr lang="en-GB" dirty="0" smtClean="0"/>
              <a:t>):</a:t>
            </a:r>
          </a:p>
          <a:p>
            <a:pPr lvl="1" algn="just"/>
            <a:r>
              <a:rPr lang="en-GB" dirty="0" smtClean="0"/>
              <a:t>Connected Media;</a:t>
            </a:r>
          </a:p>
          <a:p>
            <a:pPr lvl="1" algn="just"/>
            <a:r>
              <a:rPr lang="en-GB" dirty="0" smtClean="0"/>
              <a:t>Social Media.</a:t>
            </a:r>
          </a:p>
        </p:txBody>
      </p:sp>
    </p:spTree>
    <p:extLst>
      <p:ext uri="{BB962C8B-B14F-4D97-AF65-F5344CB8AC3E}">
        <p14:creationId xmlns:p14="http://schemas.microsoft.com/office/powerpoint/2010/main" val="1098891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533400" y="1371600"/>
            <a:ext cx="7851648" cy="3497560"/>
          </a:xfrm>
        </p:spPr>
        <p:txBody>
          <a:bodyPr>
            <a:normAutofit/>
          </a:bodyPr>
          <a:lstStyle/>
          <a:p>
            <a:r>
              <a:rPr lang="en-US" dirty="0" smtClean="0"/>
              <a:t>Challenge 2</a:t>
            </a:r>
            <a:br>
              <a:rPr lang="en-US" dirty="0" smtClean="0"/>
            </a:br>
            <a:r>
              <a:rPr lang="en-US" dirty="0" smtClean="0"/>
              <a:t>Cognitive Systems and Robotics</a:t>
            </a:r>
            <a:endParaRPr lang="en-US" dirty="0"/>
          </a:p>
        </p:txBody>
      </p:sp>
      <p:sp>
        <p:nvSpPr>
          <p:cNvPr id="3" name="Sottotitolo 2"/>
          <p:cNvSpPr>
            <a:spLocks noGrp="1"/>
          </p:cNvSpPr>
          <p:nvPr>
            <p:ph type="subTitle" idx="1"/>
          </p:nvPr>
        </p:nvSpPr>
        <p:spPr/>
        <p:txBody>
          <a:bodyPr/>
          <a:lstStyle/>
          <a:p>
            <a:endParaRPr lang="it-IT" dirty="0" smtClean="0"/>
          </a:p>
          <a:p>
            <a:endParaRPr lang="it-IT" dirty="0"/>
          </a:p>
        </p:txBody>
      </p:sp>
    </p:spTree>
    <p:extLst>
      <p:ext uri="{BB962C8B-B14F-4D97-AF65-F5344CB8AC3E}">
        <p14:creationId xmlns:p14="http://schemas.microsoft.com/office/powerpoint/2010/main" val="2188351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dirty="0" smtClean="0"/>
              <a:t>Call Identification</a:t>
            </a:r>
            <a:endParaRPr lang="en-US" dirty="0"/>
          </a:p>
        </p:txBody>
      </p:sp>
      <p:sp>
        <p:nvSpPr>
          <p:cNvPr id="3" name="Espaço Reservado para Conteúdo 2"/>
          <p:cNvSpPr>
            <a:spLocks noGrp="1"/>
          </p:cNvSpPr>
          <p:nvPr>
            <p:ph idx="1"/>
          </p:nvPr>
        </p:nvSpPr>
        <p:spPr/>
        <p:txBody>
          <a:bodyPr>
            <a:normAutofit lnSpcReduction="10000"/>
          </a:bodyPr>
          <a:lstStyle/>
          <a:p>
            <a:r>
              <a:rPr lang="en-GB" dirty="0" smtClean="0"/>
              <a:t>Robotics, Cognitive Systems &amp; Smart Spaces, Symbiotic Interaction</a:t>
            </a:r>
          </a:p>
          <a:p>
            <a:pPr lvl="1"/>
            <a:r>
              <a:rPr lang="en-GB" dirty="0" smtClean="0"/>
              <a:t>Deadline: To be Defined</a:t>
            </a:r>
          </a:p>
          <a:p>
            <a:pPr lvl="1"/>
            <a:r>
              <a:rPr lang="en-GB" dirty="0" smtClean="0"/>
              <a:t>Funding Scheme: IP, STREP.</a:t>
            </a:r>
            <a:endParaRPr lang="en-GB" dirty="0" smtClean="0"/>
          </a:p>
          <a:p>
            <a:pPr algn="just"/>
            <a:r>
              <a:rPr lang="en-GB" dirty="0"/>
              <a:t>RTD targets systems that can operate autonomously in the real world through e.g. scene understanding, anticipation and reaction / adaptation to changes, manipulation and navigation, as well as symbiotic human-machine relations</a:t>
            </a:r>
            <a:r>
              <a:rPr lang="en-GB" dirty="0" smtClean="0"/>
              <a:t>.:</a:t>
            </a:r>
          </a:p>
          <a:p>
            <a:pPr lvl="1" algn="just"/>
            <a:r>
              <a:rPr lang="en-GB" dirty="0" smtClean="0"/>
              <a:t>Intelligent robotics systems</a:t>
            </a:r>
          </a:p>
          <a:p>
            <a:pPr lvl="1" algn="just"/>
            <a:r>
              <a:rPr lang="en-GB" dirty="0" smtClean="0"/>
              <a:t>Cognitive Systems and Smart Spaces</a:t>
            </a:r>
          </a:p>
          <a:p>
            <a:pPr lvl="1" algn="just"/>
            <a:r>
              <a:rPr lang="en-GB" dirty="0" smtClean="0"/>
              <a:t>Symbiotic human machine interaction.</a:t>
            </a:r>
          </a:p>
          <a:p>
            <a:pPr lvl="1" algn="just"/>
            <a:endParaRPr lang="en-GB" dirty="0" smtClean="0"/>
          </a:p>
        </p:txBody>
      </p:sp>
    </p:spTree>
    <p:extLst>
      <p:ext uri="{BB962C8B-B14F-4D97-AF65-F5344CB8AC3E}">
        <p14:creationId xmlns:p14="http://schemas.microsoft.com/office/powerpoint/2010/main" val="22698686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8544</TotalTime>
  <Words>3566</Words>
  <Application>Microsoft Office PowerPoint</Application>
  <PresentationFormat>Apresentação na tela (4:3)</PresentationFormat>
  <Paragraphs>271</Paragraphs>
  <Slides>48</Slides>
  <Notes>7</Notes>
  <HiddenSlides>0</HiddenSlides>
  <MMClips>0</MMClips>
  <ScaleCrop>false</ScaleCrop>
  <HeadingPairs>
    <vt:vector size="4" baseType="variant">
      <vt:variant>
        <vt:lpstr>Tema</vt:lpstr>
      </vt:variant>
      <vt:variant>
        <vt:i4>1</vt:i4>
      </vt:variant>
      <vt:variant>
        <vt:lpstr>Títulos de slides</vt:lpstr>
      </vt:variant>
      <vt:variant>
        <vt:i4>48</vt:i4>
      </vt:variant>
    </vt:vector>
  </HeadingPairs>
  <TitlesOfParts>
    <vt:vector size="49" baseType="lpstr">
      <vt:lpstr>Equinozio</vt:lpstr>
      <vt:lpstr>Opportunities on FP7 Theme 3</vt:lpstr>
      <vt:lpstr>Challenge 1 Pervasive and Trusted Network and Service Infrastructure</vt:lpstr>
      <vt:lpstr>Call Identification</vt:lpstr>
      <vt:lpstr>Call Identification</vt:lpstr>
      <vt:lpstr>Call Identification</vt:lpstr>
      <vt:lpstr>Call Identification</vt:lpstr>
      <vt:lpstr>Call Identification</vt:lpstr>
      <vt:lpstr>Challenge 2 Cognitive Systems and Robotics</vt:lpstr>
      <vt:lpstr>Call Identification</vt:lpstr>
      <vt:lpstr>Challenge 3 Alternative Paths to Components and Systems</vt:lpstr>
      <vt:lpstr>Call Identification</vt:lpstr>
      <vt:lpstr>Call Identification</vt:lpstr>
      <vt:lpstr>Call Identification</vt:lpstr>
      <vt:lpstr>Call Identification</vt:lpstr>
      <vt:lpstr>Challenge 4 Technologies for Digital Content and Languages</vt:lpstr>
      <vt:lpstr>Call Identification</vt:lpstr>
      <vt:lpstr>Call Identification</vt:lpstr>
      <vt:lpstr>Challenge 5 ICT for Health, Ageing Well, Inclusion and Governance</vt:lpstr>
      <vt:lpstr>Call Identification</vt:lpstr>
      <vt:lpstr>Call Identification</vt:lpstr>
      <vt:lpstr>Call Identification</vt:lpstr>
      <vt:lpstr>Call Identification</vt:lpstr>
      <vt:lpstr>Call Identification</vt:lpstr>
      <vt:lpstr>Challenge 6 ICT for a low carbon economy</vt:lpstr>
      <vt:lpstr>Call Identification</vt:lpstr>
      <vt:lpstr>Call Identification</vt:lpstr>
      <vt:lpstr>Call Identification</vt:lpstr>
      <vt:lpstr>Call Identification</vt:lpstr>
      <vt:lpstr>Call Identification</vt:lpstr>
      <vt:lpstr>Call Identification</vt:lpstr>
      <vt:lpstr>Challenge 7 ICT for Enterprise and Manufacturing</vt:lpstr>
      <vt:lpstr>Call Identification</vt:lpstr>
      <vt:lpstr>Call Identification</vt:lpstr>
      <vt:lpstr>Challenge 8 ICT for Learning and Access to Cultural Resources</vt:lpstr>
      <vt:lpstr>Call Identification</vt:lpstr>
      <vt:lpstr>Call Identification</vt:lpstr>
      <vt:lpstr>Challenge 9 Future and Emerging Technologies</vt:lpstr>
      <vt:lpstr>About FET (Future and Emerging Technologies)</vt:lpstr>
      <vt:lpstr>Calls</vt:lpstr>
      <vt:lpstr>International Cooperation</vt:lpstr>
      <vt:lpstr>Call Identification</vt:lpstr>
      <vt:lpstr>Call Identification</vt:lpstr>
      <vt:lpstr>Call Identification</vt:lpstr>
      <vt:lpstr>Call Identification</vt:lpstr>
      <vt:lpstr>Horizontal Actions</vt:lpstr>
      <vt:lpstr>Call Identification</vt:lpstr>
      <vt:lpstr>Special Actions</vt:lpstr>
      <vt:lpstr>Call Identification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AguaSociAL</dc:title>
  <dc:creator>elisa</dc:creator>
  <cp:lastModifiedBy>Sakurai</cp:lastModifiedBy>
  <cp:revision>99</cp:revision>
  <cp:lastPrinted>2011-12-18T23:26:22Z</cp:lastPrinted>
  <dcterms:created xsi:type="dcterms:W3CDTF">2011-12-08T22:18:55Z</dcterms:created>
  <dcterms:modified xsi:type="dcterms:W3CDTF">2012-05-14T19:54:22Z</dcterms:modified>
</cp:coreProperties>
</file>