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48"/>
  </p:notesMasterIdLst>
  <p:handoutMasterIdLst>
    <p:handoutMasterId r:id="rId49"/>
  </p:handoutMasterIdLst>
  <p:sldIdLst>
    <p:sldId id="429" r:id="rId2"/>
    <p:sldId id="431" r:id="rId3"/>
    <p:sldId id="441" r:id="rId4"/>
    <p:sldId id="432" r:id="rId5"/>
    <p:sldId id="438" r:id="rId6"/>
    <p:sldId id="440" r:id="rId7"/>
    <p:sldId id="260" r:id="rId8"/>
    <p:sldId id="262" r:id="rId9"/>
    <p:sldId id="324" r:id="rId10"/>
    <p:sldId id="326" r:id="rId11"/>
    <p:sldId id="328" r:id="rId12"/>
    <p:sldId id="329" r:id="rId13"/>
    <p:sldId id="442" r:id="rId14"/>
    <p:sldId id="420" r:id="rId15"/>
    <p:sldId id="349" r:id="rId16"/>
    <p:sldId id="443" r:id="rId17"/>
    <p:sldId id="444" r:id="rId18"/>
    <p:sldId id="323" r:id="rId19"/>
    <p:sldId id="362" r:id="rId20"/>
    <p:sldId id="356" r:id="rId21"/>
    <p:sldId id="439" r:id="rId22"/>
    <p:sldId id="366" r:id="rId23"/>
    <p:sldId id="367" r:id="rId24"/>
    <p:sldId id="387" r:id="rId25"/>
    <p:sldId id="389" r:id="rId26"/>
    <p:sldId id="368" r:id="rId27"/>
    <p:sldId id="369" r:id="rId28"/>
    <p:sldId id="370" r:id="rId29"/>
    <p:sldId id="371" r:id="rId30"/>
    <p:sldId id="372" r:id="rId31"/>
    <p:sldId id="373" r:id="rId32"/>
    <p:sldId id="435" r:id="rId33"/>
    <p:sldId id="436" r:id="rId34"/>
    <p:sldId id="374" r:id="rId35"/>
    <p:sldId id="409" r:id="rId36"/>
    <p:sldId id="375" r:id="rId37"/>
    <p:sldId id="376" r:id="rId38"/>
    <p:sldId id="410" r:id="rId39"/>
    <p:sldId id="391" r:id="rId40"/>
    <p:sldId id="393" r:id="rId41"/>
    <p:sldId id="392" r:id="rId42"/>
    <p:sldId id="434" r:id="rId43"/>
    <p:sldId id="395" r:id="rId44"/>
    <p:sldId id="430" r:id="rId45"/>
    <p:sldId id="411" r:id="rId46"/>
    <p:sldId id="445" r:id="rId47"/>
  </p:sldIdLst>
  <p:sldSz cx="9144000" cy="6858000" type="screen4x3"/>
  <p:notesSz cx="6735763" cy="9866313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sz="2600" b="1" kern="1200">
        <a:solidFill>
          <a:srgbClr val="FFFF66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600" b="1" kern="1200">
        <a:solidFill>
          <a:srgbClr val="FFFF66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600" b="1" kern="1200">
        <a:solidFill>
          <a:srgbClr val="FFFF66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600" b="1" kern="1200">
        <a:solidFill>
          <a:srgbClr val="FFFF66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600" b="1" kern="1200">
        <a:solidFill>
          <a:srgbClr val="FFFF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b="1" kern="1200">
        <a:solidFill>
          <a:srgbClr val="FFFF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b="1" kern="1200">
        <a:solidFill>
          <a:srgbClr val="FFFF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b="1" kern="1200">
        <a:solidFill>
          <a:srgbClr val="FFFF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b="1" kern="1200">
        <a:solidFill>
          <a:srgbClr val="FFFF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9900"/>
    <a:srgbClr val="FF00FF"/>
    <a:srgbClr val="33CCFF"/>
    <a:srgbClr val="FFFF66"/>
    <a:srgbClr val="FF3300"/>
    <a:srgbClr val="99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629" autoAdjust="0"/>
    <p:restoredTop sz="94964" autoAdjust="0"/>
  </p:normalViewPr>
  <p:slideViewPr>
    <p:cSldViewPr>
      <p:cViewPr>
        <p:scale>
          <a:sx n="100" d="100"/>
          <a:sy n="100" d="100"/>
        </p:scale>
        <p:origin x="-984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0" d="100"/>
          <a:sy n="30" d="100"/>
        </p:scale>
        <p:origin x="-1224" y="-82"/>
      </p:cViewPr>
      <p:guideLst>
        <p:guide orient="horz" pos="310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8.xml"/><Relationship Id="rId2" Type="http://schemas.openxmlformats.org/officeDocument/2006/relationships/slide" Target="slides/slide14.xml"/><Relationship Id="rId1" Type="http://schemas.openxmlformats.org/officeDocument/2006/relationships/slide" Target="slides/slide13.xml"/><Relationship Id="rId4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5" tIns="44683" rIns="89365" bIns="44683" numCol="1" anchor="t" anchorCtr="0" compatLnSpc="1">
            <a:prstTxWarp prst="textNoShape">
              <a:avLst/>
            </a:prstTxWarp>
          </a:bodyPr>
          <a:lstStyle>
            <a:lvl1pPr algn="l" defTabSz="893274" eaLnBrk="0" hangingPunct="0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5" tIns="44683" rIns="89365" bIns="44683" numCol="1" anchor="t" anchorCtr="0" compatLnSpc="1">
            <a:prstTxWarp prst="textNoShape">
              <a:avLst/>
            </a:prstTxWarp>
          </a:bodyPr>
          <a:lstStyle>
            <a:lvl1pPr algn="r" defTabSz="893274" eaLnBrk="0" hangingPunct="0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5" tIns="44683" rIns="89365" bIns="44683" numCol="1" anchor="b" anchorCtr="0" compatLnSpc="1">
            <a:prstTxWarp prst="textNoShape">
              <a:avLst/>
            </a:prstTxWarp>
          </a:bodyPr>
          <a:lstStyle>
            <a:lvl1pPr algn="l" defTabSz="893274" eaLnBrk="0" hangingPunct="0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5" tIns="44683" rIns="89365" bIns="44683" numCol="1" anchor="b" anchorCtr="0" compatLnSpc="1">
            <a:prstTxWarp prst="textNoShape">
              <a:avLst/>
            </a:prstTxWarp>
          </a:bodyPr>
          <a:lstStyle>
            <a:lvl1pPr algn="r" defTabSz="893274" eaLnBrk="0" hangingPunct="0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64B60F7-0465-4218-92EE-5F1C2138E73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855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5" tIns="44683" rIns="89365" bIns="44683" numCol="1" anchor="t" anchorCtr="0" compatLnSpc="1">
            <a:prstTxWarp prst="textNoShape">
              <a:avLst/>
            </a:prstTxWarp>
          </a:bodyPr>
          <a:lstStyle>
            <a:lvl1pPr algn="l" defTabSz="893274" eaLnBrk="0" hangingPunct="0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5" tIns="44683" rIns="89365" bIns="44683" numCol="1" anchor="t" anchorCtr="0" compatLnSpc="1">
            <a:prstTxWarp prst="textNoShape">
              <a:avLst/>
            </a:prstTxWarp>
          </a:bodyPr>
          <a:lstStyle>
            <a:lvl1pPr algn="r" defTabSz="893274" eaLnBrk="0" hangingPunct="0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29187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7888"/>
            <a:ext cx="4941887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5" tIns="44683" rIns="89365" bIns="446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5" tIns="44683" rIns="89365" bIns="44683" numCol="1" anchor="b" anchorCtr="0" compatLnSpc="1">
            <a:prstTxWarp prst="textNoShape">
              <a:avLst/>
            </a:prstTxWarp>
          </a:bodyPr>
          <a:lstStyle>
            <a:lvl1pPr algn="l" defTabSz="893274" eaLnBrk="0" hangingPunct="0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5" tIns="44683" rIns="89365" bIns="44683" numCol="1" anchor="b" anchorCtr="0" compatLnSpc="1">
            <a:prstTxWarp prst="textNoShape">
              <a:avLst/>
            </a:prstTxWarp>
          </a:bodyPr>
          <a:lstStyle>
            <a:lvl1pPr algn="r" defTabSz="893274" eaLnBrk="0" hangingPunct="0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0122A05-DC98-4654-B9A4-9EAABA82CB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8497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175"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defTabSz="892175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defTabSz="892175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defTabSz="892175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defTabSz="892175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defTabSz="89217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defTabSz="89217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defTabSz="89217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defTabSz="892175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fld id="{F56D752C-27D7-4D7A-9FBA-623A163262A0}" type="slidenum">
              <a:rPr lang="pt-BR" sz="1200" b="0" smtClean="0">
                <a:solidFill>
                  <a:schemeClr val="tx1"/>
                </a:solidFill>
                <a:latin typeface="Times New Roman" charset="0"/>
              </a:rPr>
              <a:pPr/>
              <a:t>1</a:t>
            </a:fld>
            <a:endParaRPr lang="pt-BR" sz="1200" b="0" smtClean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2707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075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" name="Rectangle 1028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 b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grpSp>
        <p:nvGrpSpPr>
          <p:cNvPr id="7" name="Group 1029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1030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Rectangle 1031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0" name="Group 1032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033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Rectangle 1034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" name="Group 1035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036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Rectangle 1037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21870" name="Rectangle 103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121871" name="Rectangle 103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16" name="Rectangle 1040"/>
          <p:cNvSpPr>
            <a:spLocks noGrp="1" noChangeArrowheads="1"/>
          </p:cNvSpPr>
          <p:nvPr>
            <p:ph type="dt" sz="quarter" idx="10"/>
          </p:nvPr>
        </p:nvSpPr>
        <p:spPr>
          <a:xfrm>
            <a:off x="439738" y="5989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0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5313" y="60023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0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0850" y="5978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B5591-E880-4F88-8F1B-9EF5EE418F1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86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D83F6-EDE2-4544-997C-3108A4FE3E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280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334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334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A0554-48FA-4AE7-9168-B12FFBDEB65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677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e diagrama ou 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SmartArt 2"/>
          <p:cNvSpPr>
            <a:spLocks noGrp="1"/>
          </p:cNvSpPr>
          <p:nvPr>
            <p:ph type="dgm" idx="1"/>
          </p:nvPr>
        </p:nvSpPr>
        <p:spPr>
          <a:xfrm>
            <a:off x="685800" y="1752600"/>
            <a:ext cx="7772400" cy="41910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DC3B4-6260-48AA-ABCE-B10C78602EE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7828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73B19-698F-4021-8D6B-243F66BBBCD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170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752600"/>
            <a:ext cx="3810000" cy="20193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3810000" cy="20193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CA383-BBBA-4F4A-955D-07BA86EC19F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991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8C235-FC73-4B7E-96A1-FB27BAD74E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742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95B92-BAEB-4101-BB76-8E2AEDE42DA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595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59013-182A-4263-9585-F2E4A31ED80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7282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1D18B-43F3-4B42-B29C-27B3E5CA283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087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9860D-2BAA-400F-8456-8D85D655B2A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342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511D-1F17-4F91-A8D7-FC9B4D26095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753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F78D9-09BB-478F-A91E-EA7DB4974A7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2570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04036-8496-4398-A7C2-FB1E0D343C3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9642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044" name="Rectangle 3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5" name="Rectangle 4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 b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grpSp>
        <p:nvGrpSpPr>
          <p:cNvPr id="1027" name="Group 5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042" name="Rectangle 6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3" name="Rectangle 7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028" name="Group 8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040" name="Rectangle 9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1" name="Rectangle 10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029" name="Group 11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038" name="Rectangle 12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9" name="Rectangle 13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030" name="Group 14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5" y="111"/>
            <a:chExt cx="5509" cy="102"/>
          </a:xfrm>
        </p:grpSpPr>
        <p:sp>
          <p:nvSpPr>
            <p:cNvPr id="1036" name="Rectangle 15"/>
            <p:cNvSpPr>
              <a:spLocks noChangeArrowheads="1"/>
            </p:cNvSpPr>
            <p:nvPr/>
          </p:nvSpPr>
          <p:spPr bwMode="auto">
            <a:xfrm rot="5400000" flipV="1">
              <a:off x="2850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7" name="Rectangle 16"/>
            <p:cNvSpPr>
              <a:spLocks noChangeArrowheads="1"/>
            </p:cNvSpPr>
            <p:nvPr/>
          </p:nvSpPr>
          <p:spPr bwMode="auto">
            <a:xfrm rot="5400000" flipV="1">
              <a:off x="2781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3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103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2085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5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5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C6EC8A1-A7D8-4AE5-9CEB-F0D9C91D7DC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  <p:sldLayoutId id="2147484214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crp.usp.br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p.br/internationaloffice" TargetMode="External"/><Relationship Id="rId2" Type="http://schemas.openxmlformats.org/officeDocument/2006/relationships/hyperlink" Target="mailto:crint@ffclrp.usp.br" TargetMode="Externa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p.br/internationaloffice" TargetMode="External"/><Relationship Id="rId2" Type="http://schemas.openxmlformats.org/officeDocument/2006/relationships/hyperlink" Target="mailto:crint@ffclrp.usp.br" TargetMode="Externa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lobalseven.com.br/gepea/energiausp/default.asp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hyperlink" Target="http://www.ffclrp.usp.br/divulgacao/graduacao/RecomendacoesMPcalouros2012.pdf" TargetMode="External"/><Relationship Id="rId4" Type="http://schemas.openxmlformats.org/officeDocument/2006/relationships/image" Target="../media/image4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3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332656"/>
            <a:ext cx="7772400" cy="838200"/>
          </a:xfrm>
        </p:spPr>
        <p:txBody>
          <a:bodyPr/>
          <a:lstStyle/>
          <a:p>
            <a:pPr eaLnBrk="1" hangingPunct="1"/>
            <a:r>
              <a:rPr lang="pt-BR" sz="4400" b="1" i="1" dirty="0" smtClean="0">
                <a:solidFill>
                  <a:srgbClr val="FFFF66"/>
                </a:solidFill>
                <a:latin typeface="Arial" charset="0"/>
              </a:rPr>
              <a:t>Calouros </a:t>
            </a:r>
            <a:r>
              <a:rPr lang="pt-BR" sz="6000" b="1" i="1" dirty="0" smtClean="0">
                <a:solidFill>
                  <a:srgbClr val="FFFF66"/>
                </a:solidFill>
                <a:latin typeface="Arial" charset="0"/>
              </a:rPr>
              <a:t>2014</a:t>
            </a:r>
            <a:endParaRPr lang="pt-BR" sz="6000" b="1" i="1" dirty="0" smtClean="0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683568" y="5390728"/>
            <a:ext cx="8064500" cy="990600"/>
          </a:xfrm>
        </p:spPr>
        <p:txBody>
          <a:bodyPr/>
          <a:lstStyle/>
          <a:p>
            <a:pPr eaLnBrk="1" hangingPunct="1"/>
            <a:r>
              <a:rPr lang="pt-BR" sz="4800" b="1" i="1" dirty="0" smtClean="0">
                <a:solidFill>
                  <a:srgbClr val="FFFF66"/>
                </a:solidFill>
                <a:latin typeface="Arial" charset="0"/>
              </a:rPr>
              <a:t>SEJAM  BEM VINDOS</a:t>
            </a:r>
            <a:r>
              <a:rPr lang="pt-BR" sz="4800" b="1" i="1" dirty="0" smtClean="0">
                <a:solidFill>
                  <a:srgbClr val="FFFF00"/>
                </a:solidFill>
                <a:latin typeface="Arial" charset="0"/>
              </a:rPr>
              <a:t> !</a:t>
            </a:r>
          </a:p>
          <a:p>
            <a:pPr eaLnBrk="1" hangingPunct="1"/>
            <a:endParaRPr lang="pt-BR" sz="4800" b="1" i="1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6388" name="Imagem 9" descr="coruja bandeira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967" y="1758677"/>
            <a:ext cx="1785937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97" y="1216571"/>
            <a:ext cx="3103563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533400" y="457200"/>
            <a:ext cx="78486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3400">
                <a:solidFill>
                  <a:srgbClr val="33CCFF"/>
                </a:solidFill>
              </a:rPr>
              <a:t>Entrada do </a:t>
            </a:r>
            <a:r>
              <a:rPr lang="pt-BR" sz="3400" i="1">
                <a:solidFill>
                  <a:srgbClr val="33CCFF"/>
                </a:solidFill>
              </a:rPr>
              <a:t>Campus</a:t>
            </a:r>
          </a:p>
          <a:p>
            <a:r>
              <a:rPr lang="pt-BR" sz="3400">
                <a:solidFill>
                  <a:srgbClr val="33CCFF"/>
                </a:solidFill>
              </a:rPr>
              <a:t>Rua Tenente Catão Roxo</a:t>
            </a:r>
            <a:endParaRPr lang="en-US" sz="3200" b="0">
              <a:solidFill>
                <a:schemeClr val="tx2"/>
              </a:solidFill>
              <a:latin typeface="Tahoma" pitchFamily="34" charset="0"/>
            </a:endParaRPr>
          </a:p>
        </p:txBody>
      </p:sp>
      <p:graphicFrame>
        <p:nvGraphicFramePr>
          <p:cNvPr id="128005" name="Object 5"/>
          <p:cNvGraphicFramePr>
            <a:graphicFrameLocks noChangeAspect="1"/>
          </p:cNvGraphicFramePr>
          <p:nvPr/>
        </p:nvGraphicFramePr>
        <p:xfrm>
          <a:off x="1604963" y="1628775"/>
          <a:ext cx="6280150" cy="471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2" name="Foto do Photo Editor" r:id="rId3" imgW="19504762" imgH="14628571" progId="MSPhotoEd.3">
                  <p:embed/>
                </p:oleObj>
              </mc:Choice>
              <mc:Fallback>
                <p:oleObj name="Foto do Photo Editor" r:id="rId3" imgW="19504762" imgH="14628571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963" y="1628775"/>
                        <a:ext cx="6280150" cy="471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933575" y="457200"/>
            <a:ext cx="471646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3400">
                <a:solidFill>
                  <a:srgbClr val="33CCFF"/>
                </a:solidFill>
              </a:rPr>
              <a:t>Entrada do </a:t>
            </a:r>
            <a:r>
              <a:rPr lang="pt-BR" sz="3400" i="1">
                <a:solidFill>
                  <a:srgbClr val="33CCFF"/>
                </a:solidFill>
              </a:rPr>
              <a:t>Campus</a:t>
            </a:r>
            <a:r>
              <a:rPr lang="pt-BR" sz="3400">
                <a:solidFill>
                  <a:srgbClr val="33CCFF"/>
                </a:solidFill>
              </a:rPr>
              <a:t> </a:t>
            </a:r>
          </a:p>
          <a:p>
            <a:r>
              <a:rPr lang="pt-BR" sz="3400">
                <a:solidFill>
                  <a:srgbClr val="33CCFF"/>
                </a:solidFill>
              </a:rPr>
              <a:t>Avenida Bandeirantes</a:t>
            </a:r>
            <a:endParaRPr lang="en-US" sz="3200" b="0">
              <a:solidFill>
                <a:schemeClr val="tx2"/>
              </a:solidFill>
              <a:latin typeface="Tahoma" pitchFamily="34" charset="0"/>
            </a:endParaRPr>
          </a:p>
        </p:txBody>
      </p:sp>
      <p:pic>
        <p:nvPicPr>
          <p:cNvPr id="130052" name="Picture 4" descr="MVC-189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79613"/>
            <a:ext cx="409733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 descr="MVC-193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5388"/>
            <a:ext cx="37338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403350" y="571500"/>
            <a:ext cx="64944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pt-BR" sz="3400">
                <a:solidFill>
                  <a:srgbClr val="33CCFF"/>
                </a:solidFill>
              </a:rPr>
              <a:t>O </a:t>
            </a:r>
            <a:r>
              <a:rPr lang="pt-BR" sz="3400" i="1">
                <a:solidFill>
                  <a:srgbClr val="33CCFF"/>
                </a:solidFill>
              </a:rPr>
              <a:t>Campus</a:t>
            </a:r>
            <a:r>
              <a:rPr lang="pt-BR" sz="3400">
                <a:solidFill>
                  <a:srgbClr val="33CCFF"/>
                </a:solidFill>
              </a:rPr>
              <a:t>  de RP em números</a:t>
            </a:r>
            <a:endParaRPr lang="en-US" sz="3200" b="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046163" y="2205038"/>
            <a:ext cx="72707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pt-BR" sz="3000" b="0" dirty="0">
                <a:latin typeface="Times New Roman" charset="0"/>
              </a:rPr>
              <a:t>			</a:t>
            </a:r>
            <a:r>
              <a:rPr lang="pt-BR" sz="3000" i="1" dirty="0"/>
              <a:t>Campus</a:t>
            </a:r>
            <a:r>
              <a:rPr lang="pt-BR" sz="3000" dirty="0"/>
              <a:t> 	       </a:t>
            </a:r>
            <a:r>
              <a:rPr lang="pt-BR" sz="3000" dirty="0">
                <a:solidFill>
                  <a:srgbClr val="FF3300"/>
                </a:solidFill>
              </a:rPr>
              <a:t>FFCLRP</a:t>
            </a:r>
          </a:p>
          <a:p>
            <a:pPr algn="l">
              <a:spcBef>
                <a:spcPct val="50000"/>
              </a:spcBef>
            </a:pPr>
            <a:r>
              <a:rPr lang="pt-BR" sz="3000" dirty="0"/>
              <a:t>Alunos		  10.541</a:t>
            </a:r>
            <a:r>
              <a:rPr lang="pt-BR" sz="3000" dirty="0">
                <a:solidFill>
                  <a:srgbClr val="990000"/>
                </a:solidFill>
              </a:rPr>
              <a:t> </a:t>
            </a:r>
            <a:r>
              <a:rPr lang="pt-BR" sz="3000" dirty="0"/>
              <a:t>		</a:t>
            </a:r>
            <a:r>
              <a:rPr lang="pt-BR" sz="3000" dirty="0" smtClean="0"/>
              <a:t>  </a:t>
            </a:r>
            <a:r>
              <a:rPr lang="pt-BR" sz="3000" dirty="0" smtClean="0">
                <a:solidFill>
                  <a:srgbClr val="FF3300"/>
                </a:solidFill>
              </a:rPr>
              <a:t>1.774</a:t>
            </a:r>
            <a:r>
              <a:rPr lang="pt-BR" sz="3000" dirty="0" smtClean="0"/>
              <a:t> </a:t>
            </a:r>
            <a:endParaRPr lang="pt-BR" sz="3000" dirty="0"/>
          </a:p>
          <a:p>
            <a:pPr algn="l">
              <a:spcBef>
                <a:spcPct val="50000"/>
              </a:spcBef>
            </a:pPr>
            <a:r>
              <a:rPr lang="pt-BR" sz="3000" dirty="0"/>
              <a:t>Professores	    980		   </a:t>
            </a:r>
            <a:r>
              <a:rPr lang="pt-BR" sz="3000" dirty="0" smtClean="0"/>
              <a:t>212</a:t>
            </a:r>
            <a:endParaRPr lang="pt-BR" sz="3000" dirty="0"/>
          </a:p>
          <a:p>
            <a:pPr algn="l">
              <a:spcBef>
                <a:spcPct val="50000"/>
              </a:spcBef>
            </a:pPr>
            <a:r>
              <a:rPr lang="pt-BR" sz="3000" dirty="0" smtClean="0"/>
              <a:t>Servidores</a:t>
            </a:r>
            <a:r>
              <a:rPr lang="pt-BR" sz="3000" dirty="0"/>
              <a:t>	   1.434		   </a:t>
            </a:r>
            <a:r>
              <a:rPr lang="pt-BR" sz="3000" dirty="0" smtClean="0"/>
              <a:t>237</a:t>
            </a:r>
            <a:endParaRPr lang="pt-BR" sz="3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538163" y="404664"/>
            <a:ext cx="8137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sz="2800" dirty="0">
                <a:solidFill>
                  <a:srgbClr val="33CCFF"/>
                </a:solidFill>
              </a:rPr>
              <a:t>Serviços oferecidos aos alunos (Prefeitura do Campus da USP de Ribeirão Preto – PUSP-RP</a:t>
            </a:r>
            <a:r>
              <a:rPr lang="pt-BR" sz="3200" dirty="0">
                <a:solidFill>
                  <a:srgbClr val="33CCFF"/>
                </a:solidFill>
              </a:rPr>
              <a:t>)</a:t>
            </a:r>
            <a:endParaRPr lang="en-US" sz="3200" dirty="0">
              <a:solidFill>
                <a:srgbClr val="33CCFF"/>
              </a:solidFill>
            </a:endParaRPr>
          </a:p>
        </p:txBody>
      </p:sp>
      <p:sp>
        <p:nvSpPr>
          <p:cNvPr id="26627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06187" y="1556792"/>
            <a:ext cx="8137525" cy="4824536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buClr>
                <a:srgbClr val="00FF00"/>
              </a:buClr>
              <a:buFontTx/>
              <a:buAutoNum type="arabicPeriod"/>
              <a:defRPr/>
            </a:pP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Atividades Culturais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00"/>
              </a:buClr>
              <a:buFontTx/>
              <a:buAutoNum type="arabicPeriod"/>
              <a:defRPr/>
            </a:pP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Espaço Cultural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00"/>
              </a:buClr>
              <a:buFontTx/>
              <a:buAutoNum type="arabicPeriod"/>
              <a:defRPr/>
            </a:pP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Moradias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00"/>
              </a:buClr>
              <a:buFontTx/>
              <a:buAutoNum type="arabicPeriod"/>
              <a:defRPr/>
            </a:pP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CEFER (Centro de Educação Física, Esportes e               </a:t>
            </a:r>
          </a:p>
          <a:p>
            <a:pPr marL="0" indent="0" algn="just" eaLnBrk="1" hangingPunct="1">
              <a:lnSpc>
                <a:spcPct val="90000"/>
              </a:lnSpc>
              <a:buClr>
                <a:srgbClr val="00FF00"/>
              </a:buClr>
              <a:buNone/>
              <a:defRPr/>
            </a:pPr>
            <a:r>
              <a:rPr lang="pt-BR" sz="2200" dirty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                      Recreação)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00"/>
              </a:buClr>
              <a:buFont typeface="+mj-lt"/>
              <a:buAutoNum type="arabicPeriod" startAt="5"/>
              <a:defRPr/>
            </a:pP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Restaurante Universitário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00"/>
              </a:buClr>
              <a:buFont typeface="+mj-lt"/>
              <a:buAutoNum type="arabicPeriod" startAt="5"/>
              <a:defRPr/>
            </a:pP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UBAS (Clínica Médica e Odontológica)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00"/>
              </a:buClr>
              <a:buFont typeface="+mj-lt"/>
              <a:buAutoNum type="arabicPeriod" startAt="5"/>
              <a:defRPr/>
            </a:pPr>
            <a:r>
              <a:rPr lang="pt-BR" sz="2200" dirty="0" err="1" smtClean="0">
                <a:solidFill>
                  <a:srgbClr val="FFFF66"/>
                </a:solidFill>
                <a:latin typeface="Arial" charset="0"/>
              </a:rPr>
              <a:t>COPi</a:t>
            </a: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 (Centro de Orientação Psicológica)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00"/>
              </a:buClr>
              <a:buFont typeface="+mj-lt"/>
              <a:buAutoNum type="arabicPeriod" startAt="5"/>
              <a:defRPr/>
            </a:pP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Biblioteca Central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00"/>
              </a:buClr>
              <a:buFont typeface="+mj-lt"/>
              <a:buAutoNum type="arabicPeriod" startAt="5"/>
              <a:defRPr/>
            </a:pP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CIRP (Centro de Informática de Ribeirão Preto)</a:t>
            </a:r>
          </a:p>
          <a:p>
            <a:pPr marL="609600" indent="-609600" algn="just" eaLnBrk="1" hangingPunct="1">
              <a:lnSpc>
                <a:spcPct val="90000"/>
              </a:lnSpc>
              <a:buClr>
                <a:srgbClr val="00FF00"/>
              </a:buClr>
              <a:buFont typeface="+mj-lt"/>
              <a:buAutoNum type="arabicPeriod" startAt="5"/>
              <a:defRPr/>
            </a:pP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Ônibus Circular ( </a:t>
            </a:r>
            <a:r>
              <a:rPr lang="pt-BR" sz="2200" dirty="0" smtClean="0">
                <a:solidFill>
                  <a:srgbClr val="FFFF66"/>
                </a:solidFill>
                <a:latin typeface="Arial" charset="0"/>
                <a:hlinkClick r:id="rId2"/>
              </a:rPr>
              <a:t>http://www.ccrp.usp.br</a:t>
            </a: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 )</a:t>
            </a:r>
          </a:p>
          <a:p>
            <a:pPr marL="0" indent="0" algn="just" eaLnBrk="1" hangingPunct="1">
              <a:lnSpc>
                <a:spcPct val="90000"/>
              </a:lnSpc>
              <a:buClr>
                <a:srgbClr val="00FF00"/>
              </a:buClr>
              <a:buNone/>
              <a:defRPr/>
            </a:pPr>
            <a:endParaRPr lang="pt-BR" sz="2200" dirty="0" smtClean="0">
              <a:solidFill>
                <a:srgbClr val="FFFF66"/>
              </a:solidFill>
              <a:latin typeface="Arial" charset="0"/>
            </a:endParaRPr>
          </a:p>
          <a:p>
            <a:pPr marL="0" indent="0" algn="ctr" eaLnBrk="1" hangingPunct="1">
              <a:lnSpc>
                <a:spcPct val="90000"/>
              </a:lnSpc>
              <a:buClr>
                <a:srgbClr val="00FF00"/>
              </a:buClr>
              <a:buNone/>
              <a:defRPr/>
            </a:pPr>
            <a:r>
              <a:rPr lang="pt-BR" sz="2200" dirty="0" smtClean="0">
                <a:solidFill>
                  <a:srgbClr val="FF0000"/>
                </a:solidFill>
                <a:latin typeface="Arial" charset="0"/>
              </a:rPr>
              <a:t>Obs.: haverá palestra específica pela Prefeitura do Campus.</a:t>
            </a:r>
          </a:p>
        </p:txBody>
      </p:sp>
    </p:spTree>
    <p:extLst>
      <p:ext uri="{BB962C8B-B14F-4D97-AF65-F5344CB8AC3E}">
        <p14:creationId xmlns:p14="http://schemas.microsoft.com/office/powerpoint/2010/main" val="1823623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85800" y="361950"/>
            <a:ext cx="7559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3200">
                <a:solidFill>
                  <a:srgbClr val="33CCFF"/>
                </a:solidFill>
              </a:rPr>
              <a:t>FFCLRP-USP</a:t>
            </a: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539750" y="5661025"/>
            <a:ext cx="8135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3600"/>
              <a:t>O início em 1964</a:t>
            </a:r>
          </a:p>
        </p:txBody>
      </p:sp>
      <p:pic>
        <p:nvPicPr>
          <p:cNvPr id="286724" name="Picture 4" descr="06 PB Entrada Prefei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04925"/>
            <a:ext cx="73914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710210" y="549275"/>
            <a:ext cx="4310062" cy="495300"/>
          </a:xfrm>
        </p:spPr>
        <p:txBody>
          <a:bodyPr/>
          <a:lstStyle/>
          <a:p>
            <a:pPr eaLnBrk="1" hangingPunct="1"/>
            <a:r>
              <a:rPr lang="pt-BR" sz="3200" b="1" dirty="0" smtClean="0">
                <a:solidFill>
                  <a:schemeClr val="accent1"/>
                </a:solidFill>
                <a:latin typeface="Arial" charset="0"/>
              </a:rPr>
              <a:t>FFCLRP em 1971</a:t>
            </a:r>
          </a:p>
        </p:txBody>
      </p:sp>
      <p:pic>
        <p:nvPicPr>
          <p:cNvPr id="151557" name="Picture 5" descr="foto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343025"/>
            <a:ext cx="60071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549275"/>
            <a:ext cx="4310062" cy="495300"/>
          </a:xfrm>
        </p:spPr>
        <p:txBody>
          <a:bodyPr/>
          <a:lstStyle/>
          <a:p>
            <a:pPr eaLnBrk="1" hangingPunct="1"/>
            <a:r>
              <a:rPr lang="pt-BR" sz="3200" b="1" dirty="0" smtClean="0">
                <a:solidFill>
                  <a:schemeClr val="accent1"/>
                </a:solidFill>
                <a:latin typeface="Arial" charset="0"/>
              </a:rPr>
              <a:t>FFCLRP hoje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831564"/>
            <a:ext cx="4286250" cy="24003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37057"/>
            <a:ext cx="3305944" cy="247945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37057"/>
            <a:ext cx="3266516" cy="244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4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549275"/>
            <a:ext cx="6768752" cy="495300"/>
          </a:xfrm>
        </p:spPr>
        <p:txBody>
          <a:bodyPr/>
          <a:lstStyle/>
          <a:p>
            <a:pPr algn="ctr" eaLnBrk="1" hangingPunct="1"/>
            <a:r>
              <a:rPr lang="pt-BR" sz="3200" b="1" dirty="0" smtClean="0">
                <a:solidFill>
                  <a:schemeClr val="accent1"/>
                </a:solidFill>
                <a:latin typeface="Arial" charset="0"/>
              </a:rPr>
              <a:t>FFCLRP – hoje com 50 anos</a:t>
            </a:r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153212"/>
              </p:ext>
            </p:extLst>
          </p:nvPr>
        </p:nvGraphicFramePr>
        <p:xfrm>
          <a:off x="868684" y="1700783"/>
          <a:ext cx="7375724" cy="3888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1" name="Acrobat Document" r:id="rId3" imgW="6829357" imgH="3600450" progId="AcroExch.Document.7">
                  <p:embed/>
                </p:oleObj>
              </mc:Choice>
              <mc:Fallback>
                <p:oleObj name="Acrobat Document" r:id="rId3" imgW="6829357" imgH="36004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8684" y="1700783"/>
                        <a:ext cx="7375724" cy="3888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8138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557213"/>
            <a:ext cx="76708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Oval 7"/>
          <p:cNvSpPr>
            <a:spLocks noChangeArrowheads="1"/>
          </p:cNvSpPr>
          <p:nvPr/>
        </p:nvSpPr>
        <p:spPr bwMode="auto">
          <a:xfrm>
            <a:off x="3203575" y="2276475"/>
            <a:ext cx="73025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88" name="Text Box 8"/>
          <p:cNvSpPr txBox="1">
            <a:spLocks noChangeArrowheads="1"/>
          </p:cNvSpPr>
          <p:nvPr/>
        </p:nvSpPr>
        <p:spPr bwMode="auto">
          <a:xfrm>
            <a:off x="5808663" y="557213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>
                <a:solidFill>
                  <a:srgbClr val="000000"/>
                </a:solidFill>
              </a:rPr>
              <a:t>5.746.368 </a:t>
            </a:r>
            <a:r>
              <a:rPr lang="pt-BR" sz="2800" b="0">
                <a:solidFill>
                  <a:srgbClr val="000000"/>
                </a:solidFill>
              </a:rPr>
              <a:t>m</a:t>
            </a:r>
            <a:r>
              <a:rPr lang="pt-BR" sz="2800" b="0" baseline="30000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81000" y="2667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3200">
                <a:solidFill>
                  <a:schemeClr val="accent1"/>
                </a:solidFill>
              </a:rPr>
              <a:t>A FFCLRP-USP em números (2013)</a:t>
            </a:r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371475" y="1362075"/>
            <a:ext cx="8088313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457200" indent="-457200" algn="l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800" b="0" dirty="0"/>
              <a:t>Criação: </a:t>
            </a:r>
            <a:r>
              <a:rPr lang="pt-BR" sz="2800" b="0" dirty="0" smtClean="0"/>
              <a:t>1959 e </a:t>
            </a:r>
            <a:r>
              <a:rPr lang="pt-BR" sz="2800" b="0" dirty="0"/>
              <a:t>Início das Atividades: 1964</a:t>
            </a:r>
          </a:p>
          <a:p>
            <a:pPr marL="457200" indent="-457200" algn="l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800" b="0" dirty="0"/>
              <a:t>Incorporação à USP:  1974</a:t>
            </a:r>
          </a:p>
          <a:p>
            <a:pPr marL="457200" indent="-457200" algn="l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800" b="0" dirty="0"/>
              <a:t>7 Departamentos</a:t>
            </a:r>
          </a:p>
          <a:p>
            <a:pPr marL="457200" indent="-457200" algn="l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800" b="0" dirty="0" smtClean="0"/>
              <a:t>13 </a:t>
            </a:r>
            <a:r>
              <a:rPr lang="pt-BR" sz="2800" b="0" dirty="0"/>
              <a:t>Cursos de Graduação </a:t>
            </a:r>
          </a:p>
          <a:p>
            <a:pPr marL="457200" indent="-457200" algn="l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800" b="0" dirty="0"/>
              <a:t>7 Programas de Pós-Graduação</a:t>
            </a:r>
          </a:p>
          <a:p>
            <a:pPr marL="457200" indent="-457200" algn="l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800" b="0" dirty="0" smtClean="0"/>
              <a:t>212 </a:t>
            </a:r>
            <a:r>
              <a:rPr lang="pt-BR" sz="2800" b="0" dirty="0"/>
              <a:t>docentes e </a:t>
            </a:r>
            <a:r>
              <a:rPr lang="pt-BR" sz="2800" b="0" dirty="0" smtClean="0"/>
              <a:t>237 </a:t>
            </a:r>
            <a:r>
              <a:rPr lang="pt-BR" sz="2800" b="0" dirty="0"/>
              <a:t>funcionários</a:t>
            </a:r>
          </a:p>
          <a:p>
            <a:pPr marL="457200" indent="-457200" algn="l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800" dirty="0" smtClean="0">
                <a:solidFill>
                  <a:srgbClr val="FF3300"/>
                </a:solidFill>
              </a:rPr>
              <a:t>8.265 </a:t>
            </a:r>
            <a:r>
              <a:rPr lang="pt-BR" sz="2800" dirty="0">
                <a:solidFill>
                  <a:srgbClr val="FF3300"/>
                </a:solidFill>
              </a:rPr>
              <a:t>alunos de Graduação formados</a:t>
            </a:r>
          </a:p>
          <a:p>
            <a:pPr marL="457200" indent="-457200" algn="l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800" b="0" dirty="0" smtClean="0"/>
              <a:t>1.679 </a:t>
            </a:r>
            <a:r>
              <a:rPr lang="pt-BR" sz="2800" b="0" dirty="0"/>
              <a:t>Mestrados e </a:t>
            </a:r>
            <a:r>
              <a:rPr lang="pt-BR" sz="2800" b="0" dirty="0" smtClean="0"/>
              <a:t>909 </a:t>
            </a:r>
            <a:r>
              <a:rPr lang="pt-BR" sz="2800" b="0" dirty="0"/>
              <a:t>Doutorados</a:t>
            </a:r>
          </a:p>
          <a:p>
            <a:pPr marL="457200" indent="-457200" algn="l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800" b="0" dirty="0" smtClean="0"/>
              <a:t>40.127,92 </a:t>
            </a:r>
            <a:r>
              <a:rPr lang="pt-BR" sz="2800" b="0" dirty="0"/>
              <a:t>m</a:t>
            </a:r>
            <a:r>
              <a:rPr lang="pt-BR" sz="2800" b="0" baseline="30000" dirty="0"/>
              <a:t>2</a:t>
            </a:r>
            <a:r>
              <a:rPr lang="pt-BR" sz="2800" b="0" dirty="0"/>
              <a:t> de área construída</a:t>
            </a:r>
          </a:p>
          <a:p>
            <a:pPr marL="457200" indent="-457200" algn="l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pt-BR" sz="2800" b="0" dirty="0"/>
              <a:t>3.168 Pontos rede e 1.322 Microcomputadores</a:t>
            </a:r>
          </a:p>
          <a:p>
            <a:pPr>
              <a:defRPr/>
            </a:pPr>
            <a:endParaRPr lang="pt-BR" sz="2800" b="0" dirty="0"/>
          </a:p>
          <a:p>
            <a:pPr>
              <a:defRPr/>
            </a:pPr>
            <a:r>
              <a:rPr lang="pt-BR" sz="2800" b="0" dirty="0"/>
              <a:t> </a:t>
            </a:r>
            <a:r>
              <a:rPr lang="pt-BR" sz="2800" dirty="0"/>
              <a:t> </a:t>
            </a:r>
            <a:endParaRPr lang="pt-BR" sz="2800" b="0" dirty="0"/>
          </a:p>
          <a:p>
            <a:pPr marL="342900" indent="-342900" algn="l">
              <a:lnSpc>
                <a:spcPct val="90000"/>
              </a:lnSpc>
              <a:spcBef>
                <a:spcPct val="100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pt-BR" sz="1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095375" y="4919663"/>
            <a:ext cx="70770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dirty="0"/>
              <a:t>Prof</a:t>
            </a:r>
            <a:r>
              <a:rPr lang="pt-BR" dirty="0" smtClean="0"/>
              <a:t>. Dr. Marco </a:t>
            </a:r>
            <a:r>
              <a:rPr lang="pt-BR" dirty="0" err="1" smtClean="0"/>
              <a:t>Antonio</a:t>
            </a:r>
            <a:r>
              <a:rPr lang="pt-BR" dirty="0" smtClean="0"/>
              <a:t> </a:t>
            </a:r>
            <a:r>
              <a:rPr lang="pt-BR" dirty="0" err="1" smtClean="0"/>
              <a:t>Zago</a:t>
            </a:r>
            <a:endParaRPr lang="pt-BR" dirty="0"/>
          </a:p>
          <a:p>
            <a:pPr eaLnBrk="1" hangingPunct="1"/>
            <a:r>
              <a:rPr lang="pt-BR" dirty="0"/>
              <a:t>Magnífico Reitor da USP</a:t>
            </a:r>
          </a:p>
          <a:p>
            <a:pPr eaLnBrk="1" hangingPunct="1"/>
            <a:r>
              <a:rPr lang="pt-BR" dirty="0" smtClean="0"/>
              <a:t>2014-2018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12" y="692696"/>
            <a:ext cx="3187799" cy="40041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901700" y="765175"/>
            <a:ext cx="7199313" cy="619125"/>
          </a:xfrm>
        </p:spPr>
        <p:txBody>
          <a:bodyPr/>
          <a:lstStyle/>
          <a:p>
            <a:pPr eaLnBrk="1" hangingPunct="1"/>
            <a:r>
              <a:rPr lang="pt-BR" sz="3200" b="1" dirty="0" smtClean="0">
                <a:solidFill>
                  <a:schemeClr val="accent1"/>
                </a:solidFill>
                <a:latin typeface="Arial" charset="0"/>
              </a:rPr>
              <a:t>FFCLRP-USP: </a:t>
            </a:r>
            <a:r>
              <a:rPr lang="pt-BR" sz="3200" b="1" dirty="0" smtClean="0">
                <a:solidFill>
                  <a:schemeClr val="accent1"/>
                </a:solidFill>
                <a:latin typeface="Arial" charset="0"/>
              </a:rPr>
              <a:t>7 </a:t>
            </a:r>
            <a:r>
              <a:rPr lang="pt-BR" sz="3200" b="1" dirty="0" smtClean="0">
                <a:solidFill>
                  <a:schemeClr val="accent1"/>
                </a:solidFill>
                <a:latin typeface="Arial" charset="0"/>
              </a:rPr>
              <a:t>Departamentos</a:t>
            </a:r>
          </a:p>
        </p:txBody>
      </p:sp>
      <p:sp>
        <p:nvSpPr>
          <p:cNvPr id="158733" name="Text Box 13"/>
          <p:cNvSpPr txBox="1">
            <a:spLocks noChangeArrowheads="1"/>
          </p:cNvSpPr>
          <p:nvPr/>
        </p:nvSpPr>
        <p:spPr bwMode="auto">
          <a:xfrm>
            <a:off x="611188" y="2133600"/>
            <a:ext cx="792003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1" lang="pt-BR" sz="2400" b="0" dirty="0"/>
              <a:t>Departamento de Biologia</a:t>
            </a:r>
          </a:p>
          <a:p>
            <a:pPr algn="just" eaLnBrk="1" hangingPunct="1">
              <a:lnSpc>
                <a:spcPct val="150000"/>
              </a:lnSpc>
            </a:pPr>
            <a:r>
              <a:rPr kumimoji="1" lang="pt-BR" sz="2400" b="0" dirty="0"/>
              <a:t>Departamento de Computação e Matemática</a:t>
            </a:r>
          </a:p>
          <a:p>
            <a:pPr algn="just" eaLnBrk="1" hangingPunct="1">
              <a:lnSpc>
                <a:spcPct val="150000"/>
              </a:lnSpc>
            </a:pPr>
            <a:r>
              <a:rPr kumimoji="1" lang="pt-BR" sz="2400" b="0" dirty="0"/>
              <a:t>Departamento de Educação, Informação e Comunicação</a:t>
            </a:r>
          </a:p>
          <a:p>
            <a:pPr algn="just" eaLnBrk="1" hangingPunct="1">
              <a:lnSpc>
                <a:spcPct val="150000"/>
              </a:lnSpc>
            </a:pPr>
            <a:r>
              <a:rPr kumimoji="1" lang="pt-BR" sz="2400" b="0" dirty="0"/>
              <a:t>Departamento de Física</a:t>
            </a:r>
          </a:p>
          <a:p>
            <a:pPr algn="just" eaLnBrk="1" hangingPunct="1">
              <a:lnSpc>
                <a:spcPct val="150000"/>
              </a:lnSpc>
            </a:pPr>
            <a:r>
              <a:rPr kumimoji="1" lang="pt-BR" sz="2400" b="0" dirty="0"/>
              <a:t>Departamento de Música</a:t>
            </a:r>
          </a:p>
          <a:p>
            <a:pPr algn="just" eaLnBrk="1" hangingPunct="1">
              <a:lnSpc>
                <a:spcPct val="150000"/>
              </a:lnSpc>
            </a:pPr>
            <a:r>
              <a:rPr kumimoji="1" lang="pt-BR" sz="2400" b="0" dirty="0"/>
              <a:t>Departamento de Psicologia</a:t>
            </a:r>
          </a:p>
          <a:p>
            <a:pPr algn="just" eaLnBrk="1" hangingPunct="1">
              <a:lnSpc>
                <a:spcPct val="150000"/>
              </a:lnSpc>
            </a:pPr>
            <a:r>
              <a:rPr kumimoji="1" lang="pt-BR" sz="2400" b="0" dirty="0"/>
              <a:t>Departamento de Química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1473200" y="332656"/>
            <a:ext cx="62642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3200" dirty="0">
                <a:solidFill>
                  <a:srgbClr val="FFFF00"/>
                </a:solidFill>
              </a:rPr>
              <a:t>Cursos de Graduação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450850" y="743442"/>
            <a:ext cx="8153400" cy="585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accent1"/>
              </a:buClr>
            </a:pPr>
            <a:r>
              <a:rPr lang="pt-BR" sz="1800" b="0" dirty="0"/>
              <a:t>						    </a:t>
            </a:r>
            <a:r>
              <a:rPr lang="pt-BR" sz="1800" dirty="0"/>
              <a:t>Vagas/Ano	Total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Ciências Biológicas (1964)				60	240</a:t>
            </a:r>
          </a:p>
          <a:p>
            <a:pPr lvl="1" algn="l">
              <a:spcBef>
                <a:spcPts val="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 smtClean="0">
                <a:solidFill>
                  <a:srgbClr val="FF9900"/>
                </a:solidFill>
              </a:rPr>
              <a:t> Biologia </a:t>
            </a:r>
            <a:r>
              <a:rPr lang="pt-BR" sz="1800" b="0" dirty="0">
                <a:solidFill>
                  <a:srgbClr val="FF9900"/>
                </a:solidFill>
              </a:rPr>
              <a:t>Ambiental, Evolutiva, Molecular e</a:t>
            </a:r>
          </a:p>
          <a:p>
            <a:pPr lvl="1" algn="l">
              <a:spcBef>
                <a:spcPts val="0"/>
              </a:spcBef>
              <a:buClr>
                <a:schemeClr val="accent1"/>
              </a:buClr>
            </a:pPr>
            <a:r>
              <a:rPr lang="pt-BR" sz="1800" b="0" dirty="0">
                <a:solidFill>
                  <a:srgbClr val="FF9900"/>
                </a:solidFill>
              </a:rPr>
              <a:t> </a:t>
            </a:r>
            <a:r>
              <a:rPr lang="pt-BR" sz="1800" b="0" dirty="0" smtClean="0">
                <a:solidFill>
                  <a:srgbClr val="FF9900"/>
                </a:solidFill>
              </a:rPr>
              <a:t>  Tecnológica </a:t>
            </a:r>
            <a:r>
              <a:rPr lang="pt-BR" sz="1800" b="0" dirty="0">
                <a:solidFill>
                  <a:srgbClr val="FF9900"/>
                </a:solidFill>
              </a:rPr>
              <a:t>(reformulação 2013)			60	240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Psicologia (1964) 					40	200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Física Médica (2001)					40	200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Pedagogia (2001) 					50	200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Ciências da Informação e da Documentação (2003)	</a:t>
            </a:r>
            <a:r>
              <a:rPr lang="pt-BR" sz="1800" b="0" dirty="0" smtClean="0"/>
              <a:t>	40</a:t>
            </a:r>
            <a:r>
              <a:rPr lang="pt-BR" sz="1800" b="0" dirty="0"/>
              <a:t>	160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Informática Biomédica (2003) 				40	160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Química - Licenciatura (2003) 				40	200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Matemática Aplicada </a:t>
            </a:r>
            <a:r>
              <a:rPr lang="pt-BR" sz="1800" b="0" dirty="0" smtClean="0"/>
              <a:t>a </a:t>
            </a:r>
            <a:r>
              <a:rPr lang="pt-BR" sz="1800" b="0" dirty="0"/>
              <a:t>Negócios (2004) 		</a:t>
            </a:r>
            <a:r>
              <a:rPr lang="pt-BR" sz="1800" b="0" dirty="0" smtClean="0"/>
              <a:t>	45</a:t>
            </a:r>
            <a:r>
              <a:rPr lang="pt-BR" sz="1800" b="0" dirty="0"/>
              <a:t>	180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Bacharelado em Química (1964)			</a:t>
            </a:r>
            <a:r>
              <a:rPr lang="pt-BR" sz="1800" b="0" dirty="0" smtClean="0"/>
              <a:t>	15</a:t>
            </a:r>
            <a:r>
              <a:rPr lang="pt-BR" sz="1800" b="0" dirty="0"/>
              <a:t>	  </a:t>
            </a:r>
            <a:r>
              <a:rPr lang="pt-BR" sz="1800" b="0" dirty="0" smtClean="0"/>
              <a:t>60</a:t>
            </a:r>
            <a:endParaRPr lang="pt-BR" sz="1800" b="0" dirty="0"/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</a:t>
            </a:r>
            <a:r>
              <a:rPr lang="pt-BR" sz="1800" b="0" dirty="0" smtClean="0"/>
              <a:t>Bacharelado com Habilitações em (2006)</a:t>
            </a:r>
          </a:p>
          <a:p>
            <a:pPr lvl="1"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 smtClean="0">
                <a:solidFill>
                  <a:srgbClr val="FF9900"/>
                </a:solidFill>
              </a:rPr>
              <a:t>  </a:t>
            </a:r>
            <a:r>
              <a:rPr lang="pt-BR" sz="1800" b="0" dirty="0">
                <a:solidFill>
                  <a:srgbClr val="FF9900"/>
                </a:solidFill>
              </a:rPr>
              <a:t>Química </a:t>
            </a:r>
            <a:r>
              <a:rPr lang="pt-BR" sz="1800" b="0" dirty="0" smtClean="0">
                <a:solidFill>
                  <a:srgbClr val="FF9900"/>
                </a:solidFill>
              </a:rPr>
              <a:t>Tecnológica, Biotecnologia e Agroindústria</a:t>
            </a:r>
            <a:r>
              <a:rPr lang="pt-BR" sz="1800" b="0" dirty="0"/>
              <a:t>	</a:t>
            </a:r>
            <a:r>
              <a:rPr lang="pt-BR" sz="1800" b="0" dirty="0" smtClean="0"/>
              <a:t>15            60 </a:t>
            </a:r>
            <a:endParaRPr lang="pt-BR" sz="1800" b="0" dirty="0"/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Bacharelado em Química Forense  (2006)		</a:t>
            </a:r>
            <a:r>
              <a:rPr lang="pt-BR" sz="1800" b="0" dirty="0" smtClean="0"/>
              <a:t>	15</a:t>
            </a:r>
            <a:r>
              <a:rPr lang="pt-BR" sz="1800" b="0" dirty="0"/>
              <a:t>	 </a:t>
            </a:r>
            <a:r>
              <a:rPr lang="pt-BR" sz="1800" b="0" dirty="0" smtClean="0"/>
              <a:t> 60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</a:t>
            </a:r>
            <a:r>
              <a:rPr lang="pt-BR" sz="1800" b="0" dirty="0" smtClean="0"/>
              <a:t>Bacharelado em Química Ambiental (2014)			15	  60</a:t>
            </a:r>
            <a:endParaRPr lang="pt-BR" sz="1800" b="0" dirty="0"/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1800" b="0" dirty="0"/>
              <a:t> Música (Licenciatura e Bacharelado) (2002) 		30	120					</a:t>
            </a:r>
            <a:r>
              <a:rPr lang="pt-BR" sz="1800" dirty="0"/>
              <a:t>Total</a:t>
            </a:r>
            <a:r>
              <a:rPr lang="pt-BR" sz="1800" b="0" dirty="0"/>
              <a:t>	            </a:t>
            </a:r>
            <a:r>
              <a:rPr lang="pt-BR" sz="1800" dirty="0" smtClean="0">
                <a:solidFill>
                  <a:srgbClr val="FF3300"/>
                </a:solidFill>
              </a:rPr>
              <a:t>500</a:t>
            </a:r>
            <a:r>
              <a:rPr lang="pt-BR" sz="1800" dirty="0"/>
              <a:t>	</a:t>
            </a:r>
            <a:r>
              <a:rPr lang="pt-BR" sz="1800" dirty="0" smtClean="0">
                <a:solidFill>
                  <a:srgbClr val="FF3300"/>
                </a:solidFill>
              </a:rPr>
              <a:t>2140</a:t>
            </a:r>
            <a:endParaRPr lang="pt-BR" sz="18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60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187450" y="655638"/>
            <a:ext cx="6769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3200">
                <a:solidFill>
                  <a:schemeClr val="accent1"/>
                </a:solidFill>
              </a:rPr>
              <a:t>Programas de Pós-Graduação</a:t>
            </a: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609600" y="2209800"/>
            <a:ext cx="800100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accent1"/>
              </a:buClr>
            </a:pPr>
            <a:r>
              <a:rPr lang="pt-BR" sz="2200" b="0" dirty="0"/>
              <a:t>						Conceito CAPES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2200" b="0" dirty="0"/>
              <a:t> Biologia Comparada					5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2200" b="0" dirty="0"/>
              <a:t> Educação                                                                3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2200" b="0" dirty="0"/>
              <a:t> Entomologia						</a:t>
            </a:r>
            <a:r>
              <a:rPr lang="pt-BR" sz="2200" b="0" dirty="0" smtClean="0"/>
              <a:t>6</a:t>
            </a:r>
            <a:endParaRPr lang="pt-BR" sz="2200" b="0" dirty="0"/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2200" b="0" dirty="0"/>
              <a:t> Física Aplicada à Medicina e Biologia		5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2200" b="0" dirty="0"/>
              <a:t> Psicobiologia						7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2200" b="0" dirty="0"/>
              <a:t> Psicologia						5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2200" b="0" dirty="0"/>
              <a:t> Química						</a:t>
            </a:r>
            <a:r>
              <a:rPr lang="pt-BR" sz="2200" b="0" dirty="0" smtClean="0"/>
              <a:t>6</a:t>
            </a:r>
            <a:endParaRPr lang="pt-BR" sz="2200" b="0" dirty="0"/>
          </a:p>
          <a:p>
            <a:pPr algn="l">
              <a:spcBef>
                <a:spcPct val="20000"/>
              </a:spcBef>
              <a:buClr>
                <a:schemeClr val="accent1"/>
              </a:buClr>
            </a:pPr>
            <a:r>
              <a:rPr lang="pt-BR" sz="2200" b="0" dirty="0"/>
              <a:t>			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146" name="Object 2"/>
          <p:cNvGraphicFramePr>
            <a:graphicFrameLocks noGrp="1" noChangeAspect="1"/>
          </p:cNvGraphicFramePr>
          <p:nvPr>
            <p:ph type="dgm" idx="1"/>
          </p:nvPr>
        </p:nvGraphicFramePr>
        <p:xfrm>
          <a:off x="1465263" y="2209800"/>
          <a:ext cx="6289675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8" name="Organization Chart" r:id="rId3" imgW="4124528" imgH="2076855" progId="OrgPlusWOPX.4">
                  <p:embed followColorScheme="full"/>
                </p:oleObj>
              </mc:Choice>
              <mc:Fallback>
                <p:oleObj name="Organization Chart" r:id="rId3" imgW="4124528" imgH="2076855" progId="OrgPlusWOPX.4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263" y="2209800"/>
                        <a:ext cx="6289675" cy="316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546225" y="727075"/>
            <a:ext cx="5905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3200">
                <a:solidFill>
                  <a:schemeClr val="accent1"/>
                </a:solidFill>
              </a:rPr>
              <a:t>Estrutura Administrativa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765175"/>
            <a:ext cx="6553200" cy="647700"/>
          </a:xfrm>
        </p:spPr>
        <p:txBody>
          <a:bodyPr/>
          <a:lstStyle/>
          <a:p>
            <a:pPr algn="ctr" eaLnBrk="1" hangingPunct="1"/>
            <a:r>
              <a:rPr lang="pt-BR" sz="3200" b="1" smtClean="0">
                <a:solidFill>
                  <a:srgbClr val="33CCFF"/>
                </a:solidFill>
                <a:latin typeface="Arial" charset="0"/>
              </a:rPr>
              <a:t>Composição dos Colegiados</a:t>
            </a:r>
            <a:endParaRPr lang="pt-BR" sz="3200" smtClean="0">
              <a:latin typeface="Arial" charset="0"/>
            </a:endParaRP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1989138"/>
            <a:ext cx="4368800" cy="1800225"/>
          </a:xfrm>
        </p:spPr>
        <p:txBody>
          <a:bodyPr/>
          <a:lstStyle/>
          <a:p>
            <a:pPr algn="just" eaLnBrk="1" hangingPunct="1"/>
            <a:r>
              <a:rPr lang="pt-BR" dirty="0" smtClean="0">
                <a:solidFill>
                  <a:srgbClr val="FFFF66"/>
                </a:solidFill>
                <a:latin typeface="Arial" charset="0"/>
              </a:rPr>
              <a:t>Docentes</a:t>
            </a:r>
          </a:p>
          <a:p>
            <a:pPr algn="just" eaLnBrk="1" hangingPunct="1"/>
            <a:r>
              <a:rPr lang="pt-BR" dirty="0" smtClean="0">
                <a:solidFill>
                  <a:srgbClr val="FFFF66"/>
                </a:solidFill>
                <a:latin typeface="Arial" charset="0"/>
              </a:rPr>
              <a:t>Servidores</a:t>
            </a:r>
            <a:endParaRPr lang="pt-BR" dirty="0" smtClean="0">
              <a:solidFill>
                <a:srgbClr val="FFFF66"/>
              </a:solidFill>
              <a:latin typeface="Arial" charset="0"/>
            </a:endParaRPr>
          </a:p>
          <a:p>
            <a:pPr algn="just" eaLnBrk="1" hangingPunct="1"/>
            <a:r>
              <a:rPr lang="pt-BR" dirty="0" smtClean="0">
                <a:solidFill>
                  <a:srgbClr val="FF3300"/>
                </a:solidFill>
                <a:latin typeface="Arial" charset="0"/>
              </a:rPr>
              <a:t>Alunos</a:t>
            </a:r>
            <a:r>
              <a:rPr lang="pt-BR" dirty="0" smtClean="0">
                <a:solidFill>
                  <a:srgbClr val="FFFF66"/>
                </a:solidFill>
                <a:latin typeface="Arial" charset="0"/>
              </a:rPr>
              <a:t> </a:t>
            </a:r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1187450" y="4005263"/>
            <a:ext cx="7200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/>
              <a:t>Resolução USP - 4.808, de 20/12/2000</a:t>
            </a:r>
            <a:endParaRPr lang="pt-BR" b="0"/>
          </a:p>
          <a:p>
            <a:r>
              <a:rPr lang="pt-BR"/>
              <a:t>Resolução USP - 4.801, de 24/11/2000</a:t>
            </a:r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2268538" y="5157788"/>
            <a:ext cx="511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3600">
                <a:solidFill>
                  <a:srgbClr val="00FF00"/>
                </a:solidFill>
              </a:rPr>
              <a:t>PARTICIPEM 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autoUpdateAnimBg="0"/>
      <p:bldP spid="194565" grpId="0" autoUpdateAnimBg="0"/>
      <p:bldP spid="19456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195513" y="546100"/>
            <a:ext cx="47529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3200">
                <a:solidFill>
                  <a:schemeClr val="accent1"/>
                </a:solidFill>
              </a:rPr>
              <a:t>Nossos Regimentos</a:t>
            </a:r>
            <a:endParaRPr lang="pt-BR" sz="3200" b="0">
              <a:solidFill>
                <a:schemeClr val="accent1"/>
              </a:solidFill>
            </a:endParaRPr>
          </a:p>
        </p:txBody>
      </p:sp>
      <p:pic>
        <p:nvPicPr>
          <p:cNvPr id="196611" name="Picture 3" descr="FFCL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500438"/>
            <a:ext cx="12588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2" name="Picture 4" descr="constituicao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429000"/>
            <a:ext cx="1363663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5" descr="constituicao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125888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457200" y="5486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400"/>
              <a:t>País</a:t>
            </a:r>
          </a:p>
        </p:txBody>
      </p:sp>
      <p:sp>
        <p:nvSpPr>
          <p:cNvPr id="196615" name="Text Box 7"/>
          <p:cNvSpPr txBox="1">
            <a:spLocks noChangeArrowheads="1"/>
          </p:cNvSpPr>
          <p:nvPr/>
        </p:nvSpPr>
        <p:spPr bwMode="auto">
          <a:xfrm>
            <a:off x="1905000" y="54864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400"/>
              <a:t>Estado</a:t>
            </a:r>
            <a:endParaRPr lang="pt-BR" sz="2400" b="0"/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3733800" y="5562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400"/>
              <a:t>USP</a:t>
            </a:r>
            <a:endParaRPr lang="pt-BR" sz="2400" b="0"/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5334000" y="5562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400"/>
              <a:t>USP</a:t>
            </a:r>
            <a:endParaRPr lang="pt-BR" sz="2400" b="0"/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7296150" y="5562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400"/>
              <a:t>FFCLRP</a:t>
            </a:r>
            <a:endParaRPr lang="pt-BR" sz="2400" b="0"/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603250" y="1268413"/>
            <a:ext cx="80010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800" b="0"/>
              <a:t>Assim como o País e o Estado, as 89 Unidades de ensino, pesquisa e extensão e outros órgãos da USP também têm as suas normas</a:t>
            </a:r>
          </a:p>
        </p:txBody>
      </p:sp>
      <p:pic>
        <p:nvPicPr>
          <p:cNvPr id="196620" name="Picture 12" descr="estatus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00438"/>
            <a:ext cx="12509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1" name="Picture 13" descr="regus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500438"/>
            <a:ext cx="12604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9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96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9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4" grpId="0" autoUpdateAnimBg="0"/>
      <p:bldP spid="196615" grpId="0" autoUpdateAnimBg="0"/>
      <p:bldP spid="196616" grpId="0" autoUpdateAnimBg="0"/>
      <p:bldP spid="196617" grpId="0" autoUpdateAnimBg="0"/>
      <p:bldP spid="196618" grpId="0" autoUpdateAnimBg="0"/>
      <p:bldP spid="19661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381000" y="381000"/>
            <a:ext cx="815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3200">
                <a:solidFill>
                  <a:schemeClr val="accent1"/>
                </a:solidFill>
              </a:rPr>
              <a:t>Comissões da Congregação</a:t>
            </a: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1198563" y="2438400"/>
            <a:ext cx="6686550" cy="25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3200" b="0" dirty="0"/>
              <a:t>Comissão de Graduação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3200" b="0" dirty="0"/>
              <a:t>Comissão de Pós-Graduação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3200" b="0" dirty="0"/>
              <a:t>Comissão de Pesquisa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3200" b="0" dirty="0"/>
              <a:t>Comissão </a:t>
            </a:r>
            <a:r>
              <a:rPr lang="pt-BR" sz="3200" b="0" dirty="0" smtClean="0"/>
              <a:t>de Cultura </a:t>
            </a:r>
            <a:r>
              <a:rPr lang="pt-BR" sz="3200" b="0" dirty="0"/>
              <a:t>e </a:t>
            </a:r>
            <a:r>
              <a:rPr lang="pt-BR" sz="3200" b="0" dirty="0" smtClean="0"/>
              <a:t>Extensão Universitária</a:t>
            </a:r>
            <a:endParaRPr lang="pt-BR" sz="3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474788" y="692150"/>
            <a:ext cx="60499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3200">
                <a:solidFill>
                  <a:schemeClr val="accent1"/>
                </a:solidFill>
              </a:rPr>
              <a:t>Comissão de Graduação – CG</a:t>
            </a: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457200" y="1771650"/>
            <a:ext cx="83058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algn="l">
              <a:buClr>
                <a:schemeClr val="accent1"/>
              </a:buClr>
              <a:buFontTx/>
              <a:buChar char="•"/>
            </a:pPr>
            <a:r>
              <a:rPr lang="pt-BR" sz="2400"/>
              <a:t> </a:t>
            </a:r>
            <a:r>
              <a:rPr lang="pt-BR" sz="2400" b="0"/>
              <a:t>Responde pela organização dos cursos da FFCLRP.</a:t>
            </a:r>
          </a:p>
          <a:p>
            <a:pPr algn="l">
              <a:buClr>
                <a:schemeClr val="accent1"/>
              </a:buClr>
              <a:buFontTx/>
              <a:buChar char="•"/>
            </a:pPr>
            <a:endParaRPr lang="pt-BR" sz="2400" b="0"/>
          </a:p>
          <a:p>
            <a:pPr algn="l">
              <a:buClr>
                <a:schemeClr val="accent1"/>
              </a:buClr>
              <a:buFontTx/>
              <a:buChar char="•"/>
            </a:pPr>
            <a:r>
              <a:rPr lang="pt-BR" sz="2400" b="0"/>
              <a:t> Decide sobre questões de ordem pedagógica. </a:t>
            </a:r>
          </a:p>
          <a:p>
            <a:pPr algn="l">
              <a:buClr>
                <a:schemeClr val="accent1"/>
              </a:buClr>
            </a:pPr>
            <a:endParaRPr lang="pt-BR" sz="2400" b="0"/>
          </a:p>
          <a:p>
            <a:pPr algn="l">
              <a:buClr>
                <a:schemeClr val="accent1"/>
              </a:buClr>
              <a:buFontTx/>
              <a:buChar char="•"/>
            </a:pPr>
            <a:r>
              <a:rPr lang="pt-BR" sz="2400" b="0"/>
              <a:t> Possui comissões assessoras, as Comissões  </a:t>
            </a:r>
          </a:p>
          <a:p>
            <a:pPr algn="just">
              <a:buClr>
                <a:schemeClr val="accent1"/>
              </a:buClr>
            </a:pPr>
            <a:r>
              <a:rPr lang="pt-BR" sz="2400" b="0"/>
              <a:t>  Organizadoras de Cursos (CoCs), responsáveis pelo</a:t>
            </a:r>
          </a:p>
          <a:p>
            <a:pPr algn="just">
              <a:buClr>
                <a:schemeClr val="accent1"/>
              </a:buClr>
            </a:pPr>
            <a:r>
              <a:rPr lang="pt-BR" sz="2400" b="0"/>
              <a:t>  acompanhamento e ordenamento curricular de cada</a:t>
            </a:r>
          </a:p>
          <a:p>
            <a:pPr algn="l">
              <a:buClr>
                <a:schemeClr val="accent1"/>
              </a:buClr>
            </a:pPr>
            <a:r>
              <a:rPr lang="pt-BR" sz="2400" b="0"/>
              <a:t>  curso da Unidade.</a:t>
            </a:r>
            <a:endParaRPr lang="pt-BR" sz="2400" b="0">
              <a:solidFill>
                <a:srgbClr val="00FF00"/>
              </a:solidFill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685800" y="5638800"/>
            <a:ext cx="800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2200">
                <a:solidFill>
                  <a:srgbClr val="00FF00"/>
                </a:solidFill>
              </a:rPr>
              <a:t>Presidente: Prof. Dr. Carlos Alberto Martinez y Huaman</a:t>
            </a:r>
            <a:endParaRPr lang="pt-BR" sz="22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 autoUpdateAnimBg="0"/>
      <p:bldP spid="17306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525463" y="1844675"/>
            <a:ext cx="800735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algn="l">
              <a:buClr>
                <a:schemeClr val="accent1"/>
              </a:buClr>
              <a:buFontTx/>
              <a:buChar char="•"/>
            </a:pPr>
            <a:r>
              <a:rPr lang="pt-BR" sz="2400"/>
              <a:t> </a:t>
            </a:r>
            <a:r>
              <a:rPr lang="pt-BR" sz="2400" b="0"/>
              <a:t>Traça as diretrizes e zela pela execução dos </a:t>
            </a:r>
          </a:p>
          <a:p>
            <a:pPr algn="l">
              <a:buClr>
                <a:schemeClr val="accent1"/>
              </a:buClr>
            </a:pPr>
            <a:r>
              <a:rPr lang="pt-BR" sz="2400" b="0"/>
              <a:t>   programas de pós-graduação</a:t>
            </a:r>
          </a:p>
          <a:p>
            <a:pPr algn="l">
              <a:buClr>
                <a:schemeClr val="accent1"/>
              </a:buClr>
              <a:buFontTx/>
              <a:buChar char="•"/>
            </a:pPr>
            <a:endParaRPr lang="pt-BR" sz="2400" b="0"/>
          </a:p>
          <a:p>
            <a:pPr algn="l">
              <a:buClr>
                <a:schemeClr val="accent1"/>
              </a:buClr>
              <a:buFontTx/>
              <a:buChar char="•"/>
            </a:pPr>
            <a:r>
              <a:rPr lang="pt-BR" sz="2400" b="0"/>
              <a:t> Coordena as atividades didático-científicas</a:t>
            </a:r>
          </a:p>
          <a:p>
            <a:pPr algn="l">
              <a:buClr>
                <a:schemeClr val="accent1"/>
              </a:buClr>
            </a:pPr>
            <a:r>
              <a:rPr lang="pt-BR" sz="2400" b="0"/>
              <a:t>   pertinentes, no âmbito da Unidade</a:t>
            </a:r>
          </a:p>
          <a:p>
            <a:pPr algn="l">
              <a:buClr>
                <a:schemeClr val="accent1"/>
              </a:buClr>
            </a:pPr>
            <a:endParaRPr lang="pt-BR" sz="2400" b="0"/>
          </a:p>
          <a:p>
            <a:pPr algn="l">
              <a:buClr>
                <a:schemeClr val="accent1"/>
              </a:buClr>
              <a:buFontTx/>
              <a:buChar char="•"/>
            </a:pPr>
            <a:r>
              <a:rPr lang="pt-BR" sz="2400" b="0"/>
              <a:t> Cada área da Pós-Graduação da Unidade possui o seu</a:t>
            </a:r>
          </a:p>
          <a:p>
            <a:pPr algn="l">
              <a:buClr>
                <a:schemeClr val="accent1"/>
              </a:buClr>
            </a:pPr>
            <a:r>
              <a:rPr lang="pt-BR" sz="2400" b="0"/>
              <a:t>  coordenador.</a:t>
            </a:r>
            <a:endParaRPr lang="pt-BR" sz="2400" b="0">
              <a:solidFill>
                <a:schemeClr val="tx1"/>
              </a:solidFill>
            </a:endParaRPr>
          </a:p>
        </p:txBody>
      </p:sp>
      <p:sp>
        <p:nvSpPr>
          <p:cNvPr id="53251" name="Rectangle 6"/>
          <p:cNvSpPr>
            <a:spLocks noChangeArrowheads="1"/>
          </p:cNvSpPr>
          <p:nvPr/>
        </p:nvSpPr>
        <p:spPr bwMode="auto">
          <a:xfrm>
            <a:off x="900113" y="692150"/>
            <a:ext cx="72009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3200">
                <a:solidFill>
                  <a:schemeClr val="accent1"/>
                </a:solidFill>
              </a:rPr>
              <a:t>Comissão de Pós-Graduação - CPG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644525" y="5638800"/>
            <a:ext cx="55832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2200">
                <a:solidFill>
                  <a:srgbClr val="00FF00"/>
                </a:solidFill>
              </a:rPr>
              <a:t>Presidente: Prof. Dr. Marcelo Mulato</a:t>
            </a:r>
            <a:endParaRPr lang="pt-BR" sz="22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5" grpId="0" autoUpdateAnimBg="0"/>
      <p:bldP spid="17408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1619250" y="765175"/>
            <a:ext cx="5832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3200" dirty="0">
                <a:solidFill>
                  <a:schemeClr val="accent1"/>
                </a:solidFill>
              </a:rPr>
              <a:t>Comissão de Pesquisa - </a:t>
            </a:r>
            <a:r>
              <a:rPr lang="pt-BR" sz="3200" dirty="0" err="1" smtClean="0">
                <a:solidFill>
                  <a:schemeClr val="accent1"/>
                </a:solidFill>
              </a:rPr>
              <a:t>CPq</a:t>
            </a:r>
            <a:endParaRPr lang="pt-BR" sz="3200" dirty="0">
              <a:solidFill>
                <a:schemeClr val="accent1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endParaRPr lang="pt-BR" sz="3200" b="0" dirty="0">
              <a:solidFill>
                <a:schemeClr val="accent1"/>
              </a:solidFill>
            </a:endParaRP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611188" y="1700213"/>
            <a:ext cx="8151812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algn="l">
              <a:buClr>
                <a:schemeClr val="accent1"/>
              </a:buClr>
              <a:buFontTx/>
              <a:buChar char="•"/>
            </a:pPr>
            <a:r>
              <a:rPr lang="pt-BR" sz="2400"/>
              <a:t>  </a:t>
            </a:r>
            <a:r>
              <a:rPr lang="pt-BR" sz="2400" b="0"/>
              <a:t>Traça as diretrizes, orienta e zela pela qualidade da</a:t>
            </a:r>
          </a:p>
          <a:p>
            <a:pPr algn="l">
              <a:buClr>
                <a:schemeClr val="accent1"/>
              </a:buClr>
            </a:pPr>
            <a:r>
              <a:rPr lang="pt-BR" sz="2400" b="0"/>
              <a:t>    pesquisa, no âmbito da Faculdade</a:t>
            </a:r>
          </a:p>
          <a:p>
            <a:pPr algn="l">
              <a:lnSpc>
                <a:spcPct val="75000"/>
              </a:lnSpc>
              <a:buClr>
                <a:schemeClr val="accent1"/>
              </a:buClr>
            </a:pPr>
            <a:endParaRPr lang="pt-BR" sz="2400" b="0"/>
          </a:p>
          <a:p>
            <a:pPr algn="l">
              <a:buClr>
                <a:schemeClr val="accent1"/>
              </a:buClr>
              <a:buFontTx/>
              <a:buChar char="•"/>
            </a:pPr>
            <a:r>
              <a:rPr lang="pt-BR" sz="2400" b="0"/>
              <a:t>  Coordena o  Programas de Iniciação Científica</a:t>
            </a:r>
          </a:p>
          <a:p>
            <a:pPr algn="l">
              <a:buClr>
                <a:schemeClr val="accent1"/>
              </a:buClr>
            </a:pPr>
            <a:r>
              <a:rPr lang="pt-BR" sz="2400" b="0"/>
              <a:t>    (PIBIC) da Unidade</a:t>
            </a:r>
          </a:p>
          <a:p>
            <a:pPr algn="l">
              <a:lnSpc>
                <a:spcPct val="75000"/>
              </a:lnSpc>
              <a:buClr>
                <a:schemeClr val="accent1"/>
              </a:buClr>
            </a:pPr>
            <a:endParaRPr lang="pt-BR" sz="2400" b="0"/>
          </a:p>
          <a:p>
            <a:pPr algn="l">
              <a:buClr>
                <a:schemeClr val="accent1"/>
              </a:buClr>
              <a:buFontTx/>
              <a:buChar char="•"/>
            </a:pPr>
            <a:r>
              <a:rPr lang="pt-BR" sz="2400" b="0"/>
              <a:t>  Atua na área de fomento à Pesquisa</a:t>
            </a:r>
          </a:p>
          <a:p>
            <a:pPr algn="l">
              <a:lnSpc>
                <a:spcPct val="75000"/>
              </a:lnSpc>
              <a:buClr>
                <a:schemeClr val="accent1"/>
              </a:buClr>
            </a:pPr>
            <a:endParaRPr lang="pt-BR" sz="2400" b="0"/>
          </a:p>
          <a:p>
            <a:pPr algn="l">
              <a:buClr>
                <a:schemeClr val="accent1"/>
              </a:buClr>
              <a:buFontTx/>
              <a:buChar char="•"/>
            </a:pPr>
            <a:r>
              <a:rPr lang="pt-BR" sz="2400" b="0"/>
              <a:t>  Avalia projetos de pesquisa integrados (Unidades</a:t>
            </a:r>
          </a:p>
          <a:p>
            <a:pPr algn="l">
              <a:buClr>
                <a:schemeClr val="accent1"/>
              </a:buClr>
            </a:pPr>
            <a:r>
              <a:rPr lang="pt-BR" sz="2400" b="0"/>
              <a:t>    e/ou Departamentos).</a:t>
            </a:r>
            <a:r>
              <a:rPr lang="pt-BR" sz="2400"/>
              <a:t> 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608013" y="5516563"/>
            <a:ext cx="80025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2200" dirty="0">
                <a:solidFill>
                  <a:srgbClr val="00FF00"/>
                </a:solidFill>
              </a:rPr>
              <a:t>Presidente: Prof. Dr. </a:t>
            </a:r>
            <a:r>
              <a:rPr lang="pt-BR" sz="2200" dirty="0" smtClean="0">
                <a:solidFill>
                  <a:srgbClr val="00FF00"/>
                </a:solidFill>
              </a:rPr>
              <a:t>Antônio Cláudio </a:t>
            </a:r>
            <a:r>
              <a:rPr lang="pt-BR" sz="2200" dirty="0" err="1" smtClean="0">
                <a:solidFill>
                  <a:srgbClr val="00FF00"/>
                </a:solidFill>
              </a:rPr>
              <a:t>Tedesco</a:t>
            </a:r>
            <a:endParaRPr lang="pt-BR" sz="2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9" grpId="0" autoUpdateAnimBg="0"/>
      <p:bldP spid="17511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095375" y="4919663"/>
            <a:ext cx="70770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dirty="0"/>
              <a:t>Prof</a:t>
            </a:r>
            <a:r>
              <a:rPr lang="pt-BR" dirty="0" smtClean="0"/>
              <a:t>. Dr. </a:t>
            </a:r>
            <a:r>
              <a:rPr lang="pt-BR" dirty="0" err="1" smtClean="0"/>
              <a:t>Vahan</a:t>
            </a:r>
            <a:r>
              <a:rPr lang="pt-BR" dirty="0" smtClean="0"/>
              <a:t> </a:t>
            </a:r>
            <a:r>
              <a:rPr lang="pt-BR" dirty="0" err="1" smtClean="0"/>
              <a:t>Agopyan</a:t>
            </a:r>
            <a:endParaRPr lang="pt-BR" dirty="0"/>
          </a:p>
          <a:p>
            <a:pPr eaLnBrk="1" hangingPunct="1"/>
            <a:r>
              <a:rPr lang="pt-BR" dirty="0" smtClean="0"/>
              <a:t>Vice-Reitor </a:t>
            </a:r>
            <a:r>
              <a:rPr lang="pt-BR" dirty="0"/>
              <a:t>da USP</a:t>
            </a:r>
          </a:p>
          <a:p>
            <a:pPr eaLnBrk="1" hangingPunct="1"/>
            <a:r>
              <a:rPr lang="pt-BR" dirty="0" smtClean="0"/>
              <a:t>2014-2018</a:t>
            </a:r>
            <a:endParaRPr lang="pt-BR" dirty="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2" y="744294"/>
            <a:ext cx="3454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153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539750" y="804863"/>
            <a:ext cx="8001000" cy="9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3100" dirty="0">
                <a:solidFill>
                  <a:schemeClr val="accent1"/>
                </a:solidFill>
              </a:rPr>
              <a:t>Comissão de Cultura e </a:t>
            </a:r>
            <a:r>
              <a:rPr lang="pt-BR" sz="3100" dirty="0" smtClean="0">
                <a:solidFill>
                  <a:schemeClr val="accent1"/>
                </a:solidFill>
              </a:rPr>
              <a:t>Extensão Universitária </a:t>
            </a:r>
            <a:r>
              <a:rPr lang="pt-BR" sz="3100" dirty="0">
                <a:solidFill>
                  <a:schemeClr val="accent1"/>
                </a:solidFill>
              </a:rPr>
              <a:t>- </a:t>
            </a:r>
            <a:r>
              <a:rPr lang="pt-BR" sz="3100" dirty="0" err="1" smtClean="0">
                <a:solidFill>
                  <a:schemeClr val="accent1"/>
                </a:solidFill>
              </a:rPr>
              <a:t>CCEx</a:t>
            </a:r>
            <a:endParaRPr lang="pt-BR" sz="3200" b="0" dirty="0">
              <a:solidFill>
                <a:schemeClr val="accent1"/>
              </a:solidFill>
            </a:endParaRP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609600" y="2133600"/>
            <a:ext cx="7772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130000"/>
              </a:lnSpc>
              <a:buClr>
                <a:schemeClr val="accent1"/>
              </a:buClr>
              <a:buFontTx/>
              <a:buChar char="•"/>
            </a:pPr>
            <a:r>
              <a:rPr lang="pt-BR" sz="2400" b="0"/>
              <a:t>Traça as diretrizes e zela pela execução dos programas da área de cultura e extensão da FFCLRP-USP</a:t>
            </a:r>
            <a:r>
              <a:rPr lang="pt-BR" sz="2400"/>
              <a:t>.</a:t>
            </a:r>
            <a:endParaRPr lang="pt-BR" sz="2400" b="0"/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757238" y="5084763"/>
            <a:ext cx="7847012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2200" dirty="0">
                <a:solidFill>
                  <a:srgbClr val="00FF00"/>
                </a:solidFill>
              </a:rPr>
              <a:t>Presidente: </a:t>
            </a:r>
            <a:r>
              <a:rPr lang="pt-BR" sz="2200" dirty="0" smtClean="0">
                <a:solidFill>
                  <a:srgbClr val="00FF00"/>
                </a:solidFill>
              </a:rPr>
              <a:t>Profa. Dra. Lucy Leal Melo Silva</a:t>
            </a:r>
            <a:endParaRPr lang="pt-BR" sz="2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7" grpId="0" autoUpdateAnimBg="0"/>
      <p:bldP spid="17614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619250" y="381000"/>
            <a:ext cx="59753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3200">
                <a:solidFill>
                  <a:schemeClr val="accent1"/>
                </a:solidFill>
              </a:rPr>
              <a:t>Serviços de Extensão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381000" y="1700213"/>
            <a:ext cx="82296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Tx/>
              <a:buChar char="•"/>
              <a:tabLst>
                <a:tab pos="666750" algn="l"/>
              </a:tabLst>
              <a:defRPr/>
            </a:pPr>
            <a:r>
              <a:rPr lang="pt-BR" sz="2400" b="0" dirty="0"/>
              <a:t>CAQ </a:t>
            </a:r>
            <a:r>
              <a:rPr lang="pt-BR" sz="2400" b="0" dirty="0" smtClean="0"/>
              <a:t>– Central </a:t>
            </a:r>
            <a:r>
              <a:rPr lang="pt-BR" sz="2400" b="0" dirty="0"/>
              <a:t>de Química Analítica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Tx/>
              <a:buChar char="•"/>
              <a:tabLst>
                <a:tab pos="666750" algn="l"/>
              </a:tabLst>
              <a:defRPr/>
            </a:pPr>
            <a:r>
              <a:rPr lang="pt-BR" sz="2400" b="0" dirty="0"/>
              <a:t>CEIQ </a:t>
            </a:r>
            <a:r>
              <a:rPr lang="pt-BR" sz="2400" b="0" dirty="0" smtClean="0"/>
              <a:t>– </a:t>
            </a:r>
            <a:r>
              <a:rPr lang="pt-BR" sz="2400" b="0" dirty="0" smtClean="0">
                <a:cs typeface="Arial" charset="0"/>
              </a:rPr>
              <a:t>Centro </a:t>
            </a:r>
            <a:r>
              <a:rPr lang="pt-BR" sz="2400" b="0" dirty="0">
                <a:cs typeface="Arial" charset="0"/>
              </a:rPr>
              <a:t>de Ensino Integrado de Química </a:t>
            </a:r>
          </a:p>
          <a:p>
            <a:pPr marL="342900" indent="-342900" algn="just">
              <a:buClr>
                <a:schemeClr val="accent1"/>
              </a:buClr>
              <a:buFontTx/>
              <a:buChar char="•"/>
              <a:tabLst>
                <a:tab pos="666750" algn="l"/>
              </a:tabLst>
              <a:defRPr/>
            </a:pPr>
            <a:r>
              <a:rPr lang="pt-BR" sz="2400" b="0" dirty="0"/>
              <a:t>CIDRA </a:t>
            </a:r>
            <a:r>
              <a:rPr lang="pt-BR" sz="2400" b="0" dirty="0" smtClean="0"/>
              <a:t>– </a:t>
            </a:r>
            <a:r>
              <a:rPr lang="pt-BR" sz="2400" b="0" dirty="0" smtClean="0">
                <a:cs typeface="Arial" charset="0"/>
              </a:rPr>
              <a:t>Centro </a:t>
            </a:r>
            <a:r>
              <a:rPr lang="pt-BR" sz="2400" b="0" dirty="0">
                <a:cs typeface="Arial" charset="0"/>
              </a:rPr>
              <a:t>de Instrumentação, Dosimetria e</a:t>
            </a:r>
          </a:p>
          <a:p>
            <a:pPr algn="just">
              <a:buClr>
                <a:schemeClr val="accent1"/>
              </a:buClr>
              <a:tabLst>
                <a:tab pos="666750" algn="l"/>
              </a:tabLst>
              <a:defRPr/>
            </a:pPr>
            <a:r>
              <a:rPr lang="pt-BR" sz="2400" b="0" dirty="0">
                <a:cs typeface="Arial" charset="0"/>
              </a:rPr>
              <a:t>                   Radioproteção </a:t>
            </a:r>
          </a:p>
          <a:p>
            <a:pPr marL="342900" indent="-342900" algn="just">
              <a:buClr>
                <a:schemeClr val="accent1"/>
              </a:buClr>
              <a:buFontTx/>
              <a:buChar char="•"/>
              <a:tabLst>
                <a:tab pos="666750" algn="l"/>
              </a:tabLst>
              <a:defRPr/>
            </a:pPr>
            <a:r>
              <a:rPr lang="pt-BR" sz="2400" b="0" dirty="0"/>
              <a:t>CINDEDI </a:t>
            </a:r>
            <a:r>
              <a:rPr lang="pt-BR" sz="2400" b="0" dirty="0" smtClean="0"/>
              <a:t>– </a:t>
            </a:r>
            <a:r>
              <a:rPr lang="pt-BR" sz="2400" b="0" dirty="0" smtClean="0">
                <a:cs typeface="Arial" charset="0"/>
              </a:rPr>
              <a:t>Centro </a:t>
            </a:r>
            <a:r>
              <a:rPr lang="pt-BR" sz="2400" b="0" dirty="0">
                <a:cs typeface="Arial" charset="0"/>
              </a:rPr>
              <a:t>de Investigação sobre o</a:t>
            </a:r>
          </a:p>
          <a:p>
            <a:pPr algn="just">
              <a:buClr>
                <a:schemeClr val="accent1"/>
              </a:buClr>
              <a:tabLst>
                <a:tab pos="666750" algn="l"/>
              </a:tabLst>
              <a:defRPr/>
            </a:pPr>
            <a:r>
              <a:rPr lang="pt-BR" sz="2400" b="0" dirty="0">
                <a:cs typeface="Arial" charset="0"/>
              </a:rPr>
              <a:t>                      Desenvolvimento e Educação Infantil</a:t>
            </a:r>
            <a:endParaRPr lang="pt-BR" sz="2400" b="0" dirty="0"/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Tx/>
              <a:buChar char="•"/>
              <a:tabLst>
                <a:tab pos="666750" algn="l"/>
              </a:tabLst>
              <a:defRPr/>
            </a:pPr>
            <a:r>
              <a:rPr lang="pt-BR" sz="2400" b="0" dirty="0"/>
              <a:t>CNAI – Centro de Nanotecnologia Aplicada à Indústria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Tx/>
              <a:buChar char="•"/>
              <a:tabLst>
                <a:tab pos="666750" algn="l"/>
              </a:tabLst>
              <a:defRPr/>
            </a:pPr>
            <a:r>
              <a:rPr lang="pt-BR" sz="2400" b="0" dirty="0"/>
              <a:t>CPA </a:t>
            </a:r>
            <a:r>
              <a:rPr lang="pt-BR" sz="2400" b="0" dirty="0" smtClean="0"/>
              <a:t>– Centro </a:t>
            </a:r>
            <a:r>
              <a:rPr lang="pt-BR" sz="2400" b="0" dirty="0"/>
              <a:t>de Psicologia </a:t>
            </a:r>
            <a:r>
              <a:rPr lang="pt-BR" sz="2400" b="0" dirty="0" smtClean="0"/>
              <a:t>Aplicada</a:t>
            </a:r>
          </a:p>
          <a:p>
            <a:pPr marL="342900" indent="-342900" algn="just">
              <a:buClr>
                <a:schemeClr val="accent1"/>
              </a:buClr>
              <a:buFontTx/>
              <a:buChar char="•"/>
              <a:tabLst>
                <a:tab pos="666750" algn="l"/>
              </a:tabLst>
              <a:defRPr/>
            </a:pPr>
            <a:r>
              <a:rPr lang="pt-BR" sz="2400" b="0" dirty="0"/>
              <a:t>L@IFE </a:t>
            </a:r>
            <a:r>
              <a:rPr lang="pt-BR" sz="2400" b="0" dirty="0" smtClean="0"/>
              <a:t>– Laboratório </a:t>
            </a:r>
            <a:r>
              <a:rPr lang="pt-BR" sz="2400" b="0" dirty="0"/>
              <a:t>Interdisciplinar de Formação do</a:t>
            </a:r>
          </a:p>
          <a:p>
            <a:pPr algn="just">
              <a:buClr>
                <a:schemeClr val="accent1"/>
              </a:buClr>
              <a:tabLst>
                <a:tab pos="666750" algn="l"/>
              </a:tabLst>
              <a:defRPr/>
            </a:pPr>
            <a:r>
              <a:rPr lang="pt-BR" sz="2400" b="0" dirty="0"/>
              <a:t>                   Educador</a:t>
            </a:r>
          </a:p>
          <a:p>
            <a:pPr marL="342900" indent="-342900" algn="just">
              <a:buClr>
                <a:schemeClr val="accent1"/>
              </a:buClr>
              <a:buFontTx/>
              <a:buChar char="•"/>
              <a:tabLst>
                <a:tab pos="666750" algn="l"/>
              </a:tabLst>
              <a:defRPr/>
            </a:pPr>
            <a:r>
              <a:rPr lang="pt-BR" sz="2400" b="0" dirty="0" smtClean="0"/>
              <a:t>CESAM – Centro de Estudos Ambientais</a:t>
            </a:r>
            <a:endParaRPr lang="pt-BR" sz="24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542925" y="476250"/>
            <a:ext cx="8001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3100">
                <a:solidFill>
                  <a:schemeClr val="accent1"/>
                </a:solidFill>
              </a:rPr>
              <a:t>Internacionalização - Comissão de Relações Internacionais - CRInt</a:t>
            </a:r>
            <a:endParaRPr lang="pt-BR" sz="3200" b="0">
              <a:solidFill>
                <a:schemeClr val="accent1"/>
              </a:solidFill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749300" y="4581525"/>
            <a:ext cx="78470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2200" dirty="0">
                <a:solidFill>
                  <a:srgbClr val="00FF00"/>
                </a:solidFill>
              </a:rPr>
              <a:t>Presidente: Prof. Dr. </a:t>
            </a:r>
            <a:r>
              <a:rPr lang="pt-BR" sz="2200" dirty="0" smtClean="0">
                <a:solidFill>
                  <a:srgbClr val="00FF00"/>
                </a:solidFill>
              </a:rPr>
              <a:t>Fábio Santos do Nascimento</a:t>
            </a:r>
            <a:endParaRPr lang="pt-BR" sz="2200" dirty="0">
              <a:solidFill>
                <a:srgbClr val="00FF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2200" b="0" dirty="0">
                <a:solidFill>
                  <a:schemeClr val="tx1"/>
                </a:solidFill>
                <a:hlinkClick r:id="rId2"/>
              </a:rPr>
              <a:t>crint@ffclrp.usp.br</a:t>
            </a:r>
            <a:r>
              <a:rPr lang="pt-BR" sz="2200" b="0" dirty="0">
                <a:solidFill>
                  <a:schemeClr val="tx1"/>
                </a:solidFill>
              </a:rPr>
              <a:t> – Raquel Mendes e Lucas </a:t>
            </a:r>
            <a:r>
              <a:rPr lang="pt-BR" sz="2200" b="0" dirty="0" err="1">
                <a:solidFill>
                  <a:schemeClr val="tx1"/>
                </a:solidFill>
              </a:rPr>
              <a:t>Sassi</a:t>
            </a:r>
            <a:endParaRPr lang="pt-BR" sz="2200" b="0" dirty="0">
              <a:solidFill>
                <a:schemeClr val="tx1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03263" y="1628775"/>
            <a:ext cx="77724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130000"/>
              </a:lnSpc>
              <a:buClr>
                <a:schemeClr val="accent1"/>
              </a:buClr>
              <a:buFontTx/>
              <a:buChar char="•"/>
            </a:pPr>
            <a:r>
              <a:rPr lang="pt-BR" sz="2200" b="0"/>
              <a:t>ações de internacionalização para o fortalecimento da FFCLRP USP como centro nacional e internacional de referência em ensino, pesquisa e extensão;</a:t>
            </a:r>
          </a:p>
          <a:p>
            <a:pPr marL="342900" indent="-342900" algn="just">
              <a:lnSpc>
                <a:spcPct val="130000"/>
              </a:lnSpc>
              <a:buClr>
                <a:schemeClr val="accent1"/>
              </a:buClr>
              <a:buFontTx/>
              <a:buChar char="•"/>
            </a:pPr>
            <a:r>
              <a:rPr lang="pt-BR" sz="2200" b="0"/>
              <a:t>estimular e ampliar o desenvolvimento de pesquisas, a cooperação acadêmica, científica e tecnológica e o intercâmbio internacional de docentes e discentes.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42925" y="5589588"/>
            <a:ext cx="8153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just">
              <a:lnSpc>
                <a:spcPct val="75000"/>
              </a:lnSpc>
            </a:pPr>
            <a:r>
              <a:rPr lang="pt-BR" sz="2200" b="0"/>
              <a:t>VRERI USP – Vice-Reitoria Executiva de Relações Internacionais - </a:t>
            </a:r>
            <a:r>
              <a:rPr lang="pt-BR" sz="2200" b="0" u="sng">
                <a:hlinkClick r:id="rId3"/>
              </a:rPr>
              <a:t>www.usp.br/internationaloffice</a:t>
            </a:r>
            <a:endParaRPr lang="pt-BR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40" grpId="0" autoUpdateAnimBg="0"/>
      <p:bldP spid="5" grpId="0" autoUpdateAnimBg="0"/>
      <p:bldP spid="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501775" y="404813"/>
            <a:ext cx="62642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just"/>
            <a:r>
              <a:rPr lang="pt-BR" sz="3200">
                <a:solidFill>
                  <a:schemeClr val="accent1"/>
                </a:solidFill>
              </a:rPr>
              <a:t>Convênios para intercâmbios</a:t>
            </a: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1223963" y="981075"/>
            <a:ext cx="67691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120000"/>
              </a:lnSpc>
              <a:buClr>
                <a:schemeClr val="accent1"/>
              </a:buClr>
              <a:buFontTx/>
              <a:buChar char="•"/>
            </a:pPr>
            <a:r>
              <a:rPr lang="pt-BR" sz="2400" b="0" dirty="0" err="1">
                <a:solidFill>
                  <a:srgbClr val="FFFF00"/>
                </a:solidFill>
                <a:cs typeface="Courier New" pitchFamily="49" charset="0"/>
              </a:rPr>
              <a:t>Universität</a:t>
            </a:r>
            <a:r>
              <a:rPr lang="pt-BR" sz="2400" b="0" dirty="0">
                <a:solidFill>
                  <a:srgbClr val="FFFF00"/>
                </a:solidFill>
                <a:cs typeface="Courier New" pitchFamily="49" charset="0"/>
              </a:rPr>
              <a:t> </a:t>
            </a:r>
            <a:r>
              <a:rPr lang="pt-BR" sz="2400" b="0" dirty="0" err="1">
                <a:solidFill>
                  <a:srgbClr val="FFFF00"/>
                </a:solidFill>
                <a:cs typeface="Courier New" pitchFamily="49" charset="0"/>
              </a:rPr>
              <a:t>Tübingen</a:t>
            </a:r>
            <a:r>
              <a:rPr lang="pt-BR" sz="2400" b="0" dirty="0">
                <a:solidFill>
                  <a:srgbClr val="FFFF00"/>
                </a:solidFill>
                <a:cs typeface="Courier New" pitchFamily="49" charset="0"/>
              </a:rPr>
              <a:t> – Alemanha</a:t>
            </a:r>
          </a:p>
          <a:p>
            <a:pPr marL="342900" indent="-342900" algn="l">
              <a:lnSpc>
                <a:spcPct val="120000"/>
              </a:lnSpc>
              <a:buClr>
                <a:schemeClr val="accent1"/>
              </a:buClr>
              <a:buFontTx/>
              <a:buChar char="•"/>
            </a:pPr>
            <a:r>
              <a:rPr lang="pt-BR" sz="2400" b="0" dirty="0" err="1" smtClean="0">
                <a:solidFill>
                  <a:srgbClr val="FFFF00"/>
                </a:solidFill>
                <a:cs typeface="Courier New" pitchFamily="49" charset="0"/>
              </a:rPr>
              <a:t>Universidad</a:t>
            </a:r>
            <a:r>
              <a:rPr lang="pt-BR" sz="2400" b="0" dirty="0" smtClean="0">
                <a:solidFill>
                  <a:srgbClr val="FFFF00"/>
                </a:solidFill>
                <a:cs typeface="Courier New" pitchFamily="49" charset="0"/>
              </a:rPr>
              <a:t> </a:t>
            </a:r>
            <a:r>
              <a:rPr lang="pt-BR" sz="2400" b="0" dirty="0">
                <a:solidFill>
                  <a:srgbClr val="FFFF00"/>
                </a:solidFill>
                <a:cs typeface="Courier New" pitchFamily="49" charset="0"/>
              </a:rPr>
              <a:t>de Vigo – Espanha</a:t>
            </a:r>
          </a:p>
          <a:p>
            <a:pPr marL="342900" indent="-342900" algn="l">
              <a:lnSpc>
                <a:spcPct val="120000"/>
              </a:lnSpc>
              <a:buClr>
                <a:schemeClr val="accent1"/>
              </a:buClr>
              <a:buFontTx/>
              <a:buChar char="•"/>
            </a:pPr>
            <a:r>
              <a:rPr lang="pt-BR" sz="2400" b="0" dirty="0" err="1" smtClean="0">
                <a:solidFill>
                  <a:srgbClr val="FFFF00"/>
                </a:solidFill>
                <a:cs typeface="Courier New" pitchFamily="49" charset="0"/>
              </a:rPr>
              <a:t>Universidad</a:t>
            </a:r>
            <a:r>
              <a:rPr lang="pt-BR" sz="2400" b="0" dirty="0" smtClean="0">
                <a:solidFill>
                  <a:srgbClr val="FFFF00"/>
                </a:solidFill>
                <a:cs typeface="Courier New" pitchFamily="49" charset="0"/>
              </a:rPr>
              <a:t> </a:t>
            </a:r>
            <a:r>
              <a:rPr lang="pt-BR" sz="2400" b="0" dirty="0">
                <a:solidFill>
                  <a:srgbClr val="FFFF00"/>
                </a:solidFill>
                <a:cs typeface="Courier New" pitchFamily="49" charset="0"/>
              </a:rPr>
              <a:t>de </a:t>
            </a:r>
            <a:r>
              <a:rPr lang="pt-BR" sz="2400" b="0" dirty="0" err="1">
                <a:solidFill>
                  <a:srgbClr val="FFFF00"/>
                </a:solidFill>
                <a:cs typeface="Courier New" pitchFamily="49" charset="0"/>
              </a:rPr>
              <a:t>Cantabria</a:t>
            </a:r>
            <a:r>
              <a:rPr lang="pt-BR" sz="2400" b="0" dirty="0">
                <a:solidFill>
                  <a:srgbClr val="FFFF00"/>
                </a:solidFill>
                <a:cs typeface="Courier New" pitchFamily="49" charset="0"/>
              </a:rPr>
              <a:t> – Espanha</a:t>
            </a:r>
          </a:p>
          <a:p>
            <a:pPr marL="342900" indent="-342900" algn="l">
              <a:lnSpc>
                <a:spcPct val="120000"/>
              </a:lnSpc>
              <a:buClr>
                <a:schemeClr val="accent1"/>
              </a:buClr>
              <a:buFontTx/>
              <a:buChar char="•"/>
            </a:pPr>
            <a:r>
              <a:rPr lang="en-US" sz="2400" b="0" dirty="0" err="1">
                <a:solidFill>
                  <a:srgbClr val="FFFF00"/>
                </a:solidFill>
                <a:cs typeface="Times New Roman" charset="0"/>
              </a:rPr>
              <a:t>Eidgenossische</a:t>
            </a:r>
            <a:r>
              <a:rPr lang="en-US" sz="2400" b="0" dirty="0">
                <a:solidFill>
                  <a:srgbClr val="FFFF00"/>
                </a:solidFill>
                <a:cs typeface="Times New Roman" charset="0"/>
              </a:rPr>
              <a:t> </a:t>
            </a:r>
            <a:r>
              <a:rPr lang="en-US" sz="2400" b="0" dirty="0" err="1">
                <a:solidFill>
                  <a:srgbClr val="FFFF00"/>
                </a:solidFill>
                <a:cs typeface="Times New Roman" charset="0"/>
              </a:rPr>
              <a:t>Materialprüfungs</a:t>
            </a:r>
            <a:r>
              <a:rPr lang="en-US" sz="2400" b="0" dirty="0">
                <a:solidFill>
                  <a:srgbClr val="FFFF00"/>
                </a:solidFill>
                <a:cs typeface="Times New Roman" charset="0"/>
              </a:rPr>
              <a:t>-und </a:t>
            </a:r>
            <a:r>
              <a:rPr lang="en-US" sz="2400" b="0" dirty="0" err="1">
                <a:solidFill>
                  <a:srgbClr val="FFFF00"/>
                </a:solidFill>
                <a:cs typeface="Times New Roman" charset="0"/>
              </a:rPr>
              <a:t>Forschungsanstalt</a:t>
            </a:r>
            <a:r>
              <a:rPr lang="en-US" sz="2400" b="0" dirty="0">
                <a:solidFill>
                  <a:srgbClr val="FFFF00"/>
                </a:solidFill>
                <a:cs typeface="Times New Roman" charset="0"/>
              </a:rPr>
              <a:t> (EMPA) – </a:t>
            </a:r>
            <a:r>
              <a:rPr lang="en-US" sz="2400" b="0" dirty="0" err="1">
                <a:solidFill>
                  <a:srgbClr val="FFFF00"/>
                </a:solidFill>
                <a:cs typeface="Times New Roman" charset="0"/>
              </a:rPr>
              <a:t>Suiça</a:t>
            </a:r>
            <a:endParaRPr lang="en-US" sz="2400" b="0" dirty="0">
              <a:solidFill>
                <a:srgbClr val="FFFF00"/>
              </a:solidFill>
              <a:cs typeface="Times New Roman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accent1"/>
              </a:buClr>
              <a:buFontTx/>
              <a:buChar char="•"/>
            </a:pPr>
            <a:r>
              <a:rPr lang="en-US" sz="2400" b="0" dirty="0">
                <a:solidFill>
                  <a:srgbClr val="FFFF00"/>
                </a:solidFill>
                <a:cs typeface="Times New Roman" charset="0"/>
              </a:rPr>
              <a:t>University of Ulm – </a:t>
            </a:r>
            <a:r>
              <a:rPr lang="en-US" sz="2400" b="0" dirty="0" err="1">
                <a:solidFill>
                  <a:srgbClr val="FFFF00"/>
                </a:solidFill>
                <a:cs typeface="Times New Roman" charset="0"/>
              </a:rPr>
              <a:t>Alemanha</a:t>
            </a:r>
            <a:endParaRPr lang="en-US" sz="2400" b="0" dirty="0">
              <a:solidFill>
                <a:srgbClr val="FFFF00"/>
              </a:solidFill>
              <a:cs typeface="Times New Roman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accent1"/>
              </a:buClr>
              <a:buFontTx/>
              <a:buChar char="•"/>
            </a:pPr>
            <a:r>
              <a:rPr lang="en-US" sz="2400" b="0" dirty="0">
                <a:solidFill>
                  <a:srgbClr val="FFFF00"/>
                </a:solidFill>
                <a:cs typeface="Times New Roman" charset="0"/>
              </a:rPr>
              <a:t>Alabama University – USA</a:t>
            </a:r>
            <a:endParaRPr lang="en-US" sz="2400" b="0" dirty="0">
              <a:solidFill>
                <a:srgbClr val="FF00FF"/>
              </a:solidFill>
              <a:cs typeface="Times New Roman" charset="0"/>
            </a:endParaRPr>
          </a:p>
          <a:p>
            <a:pPr marL="342900" indent="-342900" algn="l">
              <a:lnSpc>
                <a:spcPct val="70000"/>
              </a:lnSpc>
              <a:buClr>
                <a:schemeClr val="accent1"/>
              </a:buClr>
            </a:pPr>
            <a:endParaRPr lang="pt-BR" b="0" dirty="0">
              <a:cs typeface="Times New Roman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749300" y="4581525"/>
            <a:ext cx="78470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2200" dirty="0">
                <a:solidFill>
                  <a:srgbClr val="00FF00"/>
                </a:solidFill>
              </a:rPr>
              <a:t>Presidente: Prof. Dr. </a:t>
            </a:r>
            <a:r>
              <a:rPr lang="pt-BR" sz="2200" dirty="0" smtClean="0">
                <a:solidFill>
                  <a:srgbClr val="00FF00"/>
                </a:solidFill>
              </a:rPr>
              <a:t>Fábio Santos do Nascimento</a:t>
            </a:r>
            <a:endParaRPr lang="pt-BR" sz="2200" dirty="0">
              <a:solidFill>
                <a:srgbClr val="00FF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2200" b="0" dirty="0">
                <a:solidFill>
                  <a:schemeClr val="tx1"/>
                </a:solidFill>
                <a:hlinkClick r:id="rId2"/>
              </a:rPr>
              <a:t>crint@ffclrp.usp.br</a:t>
            </a:r>
            <a:r>
              <a:rPr lang="pt-BR" sz="2200" b="0" dirty="0">
                <a:solidFill>
                  <a:schemeClr val="tx1"/>
                </a:solidFill>
              </a:rPr>
              <a:t> – Raquel Mendes e Lucas </a:t>
            </a:r>
            <a:r>
              <a:rPr lang="pt-BR" sz="2200" b="0" dirty="0" err="1">
                <a:solidFill>
                  <a:schemeClr val="tx1"/>
                </a:solidFill>
              </a:rPr>
              <a:t>Sassi</a:t>
            </a:r>
            <a:endParaRPr lang="pt-BR" sz="2200" b="0" dirty="0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42925" y="5589588"/>
            <a:ext cx="8153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just">
              <a:lnSpc>
                <a:spcPct val="75000"/>
              </a:lnSpc>
            </a:pPr>
            <a:r>
              <a:rPr lang="pt-BR" sz="2200" b="0"/>
              <a:t>VRERI USP – Vice-Reitoria Executiva de Relações Internacionais - </a:t>
            </a:r>
            <a:r>
              <a:rPr lang="pt-BR" sz="2200" b="0" u="sng">
                <a:hlinkClick r:id="rId3"/>
              </a:rPr>
              <a:t>www.usp.br/internationaloffice</a:t>
            </a:r>
            <a:endParaRPr lang="pt-BR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81000" y="3810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3000">
                <a:solidFill>
                  <a:schemeClr val="accent1"/>
                </a:solidFill>
              </a:rPr>
              <a:t>Home Page</a:t>
            </a:r>
          </a:p>
        </p:txBody>
      </p:sp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381000" y="847725"/>
            <a:ext cx="8534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2200"/>
              <a:t>Homepage: </a:t>
            </a:r>
            <a:r>
              <a:rPr lang="pt-BR" sz="2200">
                <a:solidFill>
                  <a:srgbClr val="00FF00"/>
                </a:solidFill>
              </a:rPr>
              <a:t>http://www.ffclrp.usp.br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2200"/>
              <a:t>E-mails: </a:t>
            </a:r>
            <a:r>
              <a:rPr lang="pt-BR" sz="2200">
                <a:solidFill>
                  <a:srgbClr val="00FF00"/>
                </a:solidFill>
              </a:rPr>
              <a:t>diretoria@ffclrp.usp.br </a:t>
            </a:r>
            <a:r>
              <a:rPr lang="pt-BR" sz="2200" b="0">
                <a:solidFill>
                  <a:srgbClr val="FF0000"/>
                </a:solidFill>
              </a:rPr>
              <a:t>ou</a:t>
            </a:r>
            <a:r>
              <a:rPr lang="pt-BR" sz="2200">
                <a:solidFill>
                  <a:srgbClr val="00FF00"/>
                </a:solidFill>
              </a:rPr>
              <a:t> ffclrp@usp.br</a:t>
            </a:r>
            <a:endParaRPr lang="pt-BR" sz="2200" b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78" y="1752600"/>
            <a:ext cx="5335243" cy="44266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1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619250" y="595313"/>
            <a:ext cx="568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3200">
                <a:solidFill>
                  <a:schemeClr val="accent1"/>
                </a:solidFill>
              </a:rPr>
              <a:t>Portal da FFCLRP/USP</a:t>
            </a:r>
          </a:p>
        </p:txBody>
      </p:sp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2484438" y="1341438"/>
            <a:ext cx="37576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pt-BR" sz="2400">
                <a:solidFill>
                  <a:srgbClr val="00FF00"/>
                </a:solidFill>
              </a:rPr>
              <a:t>http://portal.ffclrp.usp.br</a:t>
            </a:r>
            <a:endParaRPr lang="pt-BR" sz="2400" b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21" y="1961318"/>
            <a:ext cx="5536258" cy="41734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81000" y="381000"/>
            <a:ext cx="815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3200">
                <a:solidFill>
                  <a:schemeClr val="accent1"/>
                </a:solidFill>
              </a:rPr>
              <a:t>Totens Informativos</a:t>
            </a:r>
          </a:p>
        </p:txBody>
      </p:sp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4859338" y="1628775"/>
            <a:ext cx="375126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1800" dirty="0"/>
              <a:t> </a:t>
            </a:r>
            <a:r>
              <a:rPr lang="pt-BR" sz="2000" b="0" dirty="0" err="1"/>
              <a:t>JupiterWeb</a:t>
            </a:r>
            <a:r>
              <a:rPr lang="pt-BR" sz="2000" b="0" dirty="0"/>
              <a:t> – Graduação</a:t>
            </a:r>
            <a:r>
              <a:rPr lang="pt-BR" sz="1800" dirty="0"/>
              <a:t/>
            </a:r>
            <a:br>
              <a:rPr lang="pt-BR" sz="1800" dirty="0"/>
            </a:br>
            <a:r>
              <a:rPr lang="pt-BR" sz="1200" b="0" dirty="0"/>
              <a:t>(</a:t>
            </a:r>
            <a:r>
              <a:rPr lang="pt-BR" sz="1200" dirty="0"/>
              <a:t>disciplinas, matrícula, turma) </a:t>
            </a: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/>
            </a:r>
            <a:br>
              <a:rPr lang="pt-BR" sz="1800" dirty="0"/>
            </a:br>
            <a:r>
              <a:rPr lang="pt-BR" sz="2000" b="0" dirty="0" err="1" smtClean="0"/>
              <a:t>JanusWeb</a:t>
            </a:r>
            <a:r>
              <a:rPr lang="pt-BR" sz="2000" b="0" dirty="0" smtClean="0"/>
              <a:t> </a:t>
            </a:r>
            <a:r>
              <a:rPr lang="pt-BR" sz="2000" b="0" dirty="0"/>
              <a:t>– Pós-Graduação</a:t>
            </a:r>
            <a:r>
              <a:rPr lang="pt-BR" sz="1800" dirty="0"/>
              <a:t/>
            </a:r>
            <a:br>
              <a:rPr lang="pt-BR" sz="1800" dirty="0"/>
            </a:br>
            <a:r>
              <a:rPr lang="pt-BR" sz="1200" dirty="0"/>
              <a:t>(disciplinas, orientadores, matrícula)</a:t>
            </a: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/>
            </a:r>
            <a:br>
              <a:rPr lang="pt-BR" sz="1800" dirty="0"/>
            </a:br>
            <a:r>
              <a:rPr lang="pt-BR" sz="2000" b="0" dirty="0"/>
              <a:t>Sala  Pró-Aluno</a:t>
            </a: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> </a:t>
            </a:r>
            <a:r>
              <a:rPr lang="pt-BR" sz="2000" b="0" dirty="0"/>
              <a:t>Distribuição das salas</a:t>
            </a: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/>
              <a:t/>
            </a:r>
            <a:br>
              <a:rPr lang="pt-BR" sz="1800" dirty="0"/>
            </a:br>
            <a:r>
              <a:rPr lang="pt-BR" sz="2000" b="0" dirty="0"/>
              <a:t>Webmail </a:t>
            </a:r>
            <a:r>
              <a:rPr lang="pt-BR" sz="2000" b="0" dirty="0" smtClean="0"/>
              <a:t>FFCLRP</a:t>
            </a:r>
          </a:p>
          <a:p>
            <a:endParaRPr lang="pt-BR" sz="2000" b="0" dirty="0"/>
          </a:p>
          <a:p>
            <a:r>
              <a:rPr lang="pt-BR" sz="2000" b="0" dirty="0" smtClean="0"/>
              <a:t>Wireless</a:t>
            </a:r>
            <a:r>
              <a:rPr lang="pt-BR" sz="1800" b="0" dirty="0"/>
              <a:t/>
            </a:r>
            <a:br>
              <a:rPr lang="pt-BR" sz="1800" b="0" dirty="0"/>
            </a:br>
            <a:endParaRPr lang="pt-BR" sz="2400" b="0" dirty="0">
              <a:solidFill>
                <a:schemeClr val="accent1"/>
              </a:solidFill>
            </a:endParaRPr>
          </a:p>
        </p:txBody>
      </p:sp>
      <p:pic>
        <p:nvPicPr>
          <p:cNvPr id="61444" name="Imagem 4" descr="IMG_64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71625"/>
            <a:ext cx="4357687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620838" y="549275"/>
            <a:ext cx="59039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3600">
                <a:solidFill>
                  <a:schemeClr val="accent1"/>
                </a:solidFill>
              </a:rPr>
              <a:t>Outros </a:t>
            </a:r>
            <a:r>
              <a:rPr lang="pt-BR" sz="3200">
                <a:solidFill>
                  <a:schemeClr val="accent1"/>
                </a:solidFill>
              </a:rPr>
              <a:t>Serviços</a:t>
            </a: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2124075" y="2439988"/>
            <a:ext cx="4824413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3200" b="0"/>
              <a:t>E-mail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3200" b="0"/>
              <a:t>Fórum de discussão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pt-BR" sz="3200" b="0"/>
              <a:t>Disco Virtual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620838" y="549275"/>
            <a:ext cx="59039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pt-BR" sz="3600">
                <a:solidFill>
                  <a:schemeClr val="accent1"/>
                </a:solidFill>
              </a:rPr>
              <a:t>Agremiações</a:t>
            </a:r>
          </a:p>
        </p:txBody>
      </p:sp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468313" y="1484313"/>
            <a:ext cx="84248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buClr>
                <a:srgbClr val="33CCFF"/>
              </a:buClr>
              <a:buFont typeface="Arial" pitchFamily="34" charset="0"/>
              <a:buChar char="•"/>
              <a:defRPr/>
            </a:pPr>
            <a:r>
              <a:rPr lang="pt-BR" sz="2200" b="0" dirty="0"/>
              <a:t>AAALL - Associação Atlética e Acadêmica </a:t>
            </a:r>
            <a:r>
              <a:rPr lang="pt-BR" sz="2200" b="0" dirty="0" err="1"/>
              <a:t>Lucien</a:t>
            </a:r>
            <a:r>
              <a:rPr lang="pt-BR" sz="2200" b="0" dirty="0"/>
              <a:t> </a:t>
            </a:r>
            <a:r>
              <a:rPr lang="pt-BR" sz="2200" b="0" dirty="0" err="1"/>
              <a:t>Lison</a:t>
            </a:r>
            <a:endParaRPr lang="pt-BR" sz="2200" b="0" dirty="0"/>
          </a:p>
          <a:p>
            <a:pPr marL="342900" indent="-342900" algn="just">
              <a:buClr>
                <a:srgbClr val="33CCFF"/>
              </a:buClr>
              <a:buFont typeface="Arial" pitchFamily="34" charset="0"/>
              <a:buChar char="•"/>
              <a:defRPr/>
            </a:pPr>
            <a:r>
              <a:rPr lang="pt-BR" sz="2200" b="0" dirty="0" err="1"/>
              <a:t>CAFi</a:t>
            </a:r>
            <a:r>
              <a:rPr lang="pt-BR" sz="2200" b="0" dirty="0"/>
              <a:t> - Centro Acadêmico da Filosofia</a:t>
            </a:r>
          </a:p>
          <a:p>
            <a:pPr algn="just">
              <a:buClr>
                <a:srgbClr val="33CCFF"/>
              </a:buClr>
              <a:defRPr/>
            </a:pPr>
            <a:endParaRPr lang="pt-BR" sz="2200" b="0" dirty="0"/>
          </a:p>
          <a:p>
            <a:pPr marL="342900" indent="-342900" algn="just">
              <a:buClr>
                <a:srgbClr val="33CCFF"/>
              </a:buClr>
              <a:buFont typeface="Arial" pitchFamily="34" charset="0"/>
              <a:buChar char="•"/>
              <a:defRPr/>
            </a:pPr>
            <a:r>
              <a:rPr lang="pt-BR" sz="2200" b="0" dirty="0"/>
              <a:t>CEB - Centro Estudantil da Biologia</a:t>
            </a:r>
          </a:p>
          <a:p>
            <a:pPr marL="342900" indent="-342900" algn="just">
              <a:buClr>
                <a:srgbClr val="33CCFF"/>
              </a:buClr>
              <a:buFont typeface="Arial" pitchFamily="34" charset="0"/>
              <a:buChar char="•"/>
              <a:defRPr/>
            </a:pPr>
            <a:r>
              <a:rPr lang="pt-BR" sz="2200" b="0" dirty="0"/>
              <a:t>CECID - Centro Estudantil de Ciências da Informação e da </a:t>
            </a:r>
          </a:p>
          <a:p>
            <a:pPr algn="just">
              <a:buClr>
                <a:srgbClr val="33CCFF"/>
              </a:buClr>
              <a:defRPr/>
            </a:pPr>
            <a:r>
              <a:rPr lang="pt-BR" sz="2200" b="0" dirty="0"/>
              <a:t>                   Documentação</a:t>
            </a:r>
          </a:p>
          <a:p>
            <a:pPr marL="342900" indent="-342900" algn="just">
              <a:buClr>
                <a:srgbClr val="33CCFF"/>
              </a:buClr>
              <a:buFont typeface="Arial" pitchFamily="34" charset="0"/>
              <a:buChar char="•"/>
              <a:defRPr/>
            </a:pPr>
            <a:r>
              <a:rPr lang="pt-BR" sz="2200" b="0" dirty="0" err="1"/>
              <a:t>CEFiM</a:t>
            </a:r>
            <a:r>
              <a:rPr lang="pt-BR" sz="2200" b="0" dirty="0"/>
              <a:t> - Centro Estudantil da Física Médica</a:t>
            </a:r>
          </a:p>
          <a:p>
            <a:pPr marL="342900" indent="-342900" algn="just">
              <a:buClr>
                <a:srgbClr val="33CCFF"/>
              </a:buClr>
              <a:buFont typeface="Arial" pitchFamily="34" charset="0"/>
              <a:buChar char="•"/>
              <a:defRPr/>
            </a:pPr>
            <a:r>
              <a:rPr lang="pt-BR" sz="2200" b="0" dirty="0"/>
              <a:t>CEIB - Centro Estudantil de Informática Biomédica</a:t>
            </a:r>
          </a:p>
          <a:p>
            <a:pPr marL="342900" indent="-342900" algn="just">
              <a:buClr>
                <a:srgbClr val="33CCFF"/>
              </a:buClr>
              <a:buFont typeface="Arial" pitchFamily="34" charset="0"/>
              <a:buChar char="•"/>
              <a:defRPr/>
            </a:pPr>
            <a:r>
              <a:rPr lang="pt-BR" sz="2200" b="0" dirty="0" err="1" smtClean="0"/>
              <a:t>CEMaN</a:t>
            </a:r>
            <a:r>
              <a:rPr lang="pt-BR" sz="2200" b="0" dirty="0" smtClean="0"/>
              <a:t> </a:t>
            </a:r>
            <a:r>
              <a:rPr lang="pt-BR" sz="2200" b="0" dirty="0"/>
              <a:t>- Centro Estudantil da Matemática Aplicada</a:t>
            </a:r>
          </a:p>
          <a:p>
            <a:pPr algn="just">
              <a:buClr>
                <a:srgbClr val="33CCFF"/>
              </a:buClr>
              <a:defRPr/>
            </a:pPr>
            <a:r>
              <a:rPr lang="pt-BR" sz="2200" b="0" dirty="0"/>
              <a:t>                     a Negócios</a:t>
            </a:r>
          </a:p>
          <a:p>
            <a:pPr marL="342900" indent="-342900" algn="just">
              <a:buClr>
                <a:srgbClr val="33CCFF"/>
              </a:buClr>
              <a:buFont typeface="Arial" pitchFamily="34" charset="0"/>
              <a:buChar char="•"/>
              <a:defRPr/>
            </a:pPr>
            <a:r>
              <a:rPr lang="pt-BR" sz="2200" b="0" dirty="0"/>
              <a:t>CEMUS - Centro Estudantil da Música</a:t>
            </a:r>
          </a:p>
          <a:p>
            <a:pPr marL="342900" indent="-342900" algn="just">
              <a:buClr>
                <a:srgbClr val="33CCFF"/>
              </a:buClr>
              <a:buFont typeface="Arial" pitchFamily="34" charset="0"/>
              <a:buChar char="•"/>
              <a:defRPr/>
            </a:pPr>
            <a:r>
              <a:rPr lang="pt-BR" sz="2200" b="0" dirty="0" err="1"/>
              <a:t>CENEQui</a:t>
            </a:r>
            <a:r>
              <a:rPr lang="pt-BR" sz="2200" b="0" dirty="0"/>
              <a:t> - Centro de Estudos da Química</a:t>
            </a:r>
          </a:p>
          <a:p>
            <a:pPr marL="342900" indent="-342900" algn="just">
              <a:buClr>
                <a:srgbClr val="33CCFF"/>
              </a:buClr>
              <a:buFont typeface="Arial" pitchFamily="34" charset="0"/>
              <a:buChar char="•"/>
              <a:defRPr/>
            </a:pPr>
            <a:r>
              <a:rPr lang="pt-BR" sz="2200" b="0" dirty="0"/>
              <a:t>CEP - Centro de Estudos de Psicologia</a:t>
            </a:r>
          </a:p>
          <a:p>
            <a:pPr marL="342900" indent="-342900" algn="just">
              <a:buClr>
                <a:srgbClr val="33CCFF"/>
              </a:buClr>
              <a:buFont typeface="Arial" pitchFamily="34" charset="0"/>
              <a:buChar char="•"/>
              <a:defRPr/>
            </a:pPr>
            <a:r>
              <a:rPr lang="pt-BR" sz="2200" b="0" dirty="0" err="1"/>
              <a:t>CEPed</a:t>
            </a:r>
            <a:r>
              <a:rPr lang="pt-BR" sz="2200" b="0" dirty="0"/>
              <a:t> - Centro de Estudos da Pedagogia</a:t>
            </a:r>
          </a:p>
          <a:p>
            <a:pPr marL="173038" indent="-173038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pt-BR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11395" y="5229200"/>
            <a:ext cx="4608512" cy="6477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dirty="0" smtClean="0">
                <a:solidFill>
                  <a:srgbClr val="FF3300"/>
                </a:solidFill>
                <a:latin typeface="Arial" charset="0"/>
              </a:rPr>
              <a:t>Sabendo usar não vai faltar</a:t>
            </a:r>
          </a:p>
        </p:txBody>
      </p:sp>
      <p:pic>
        <p:nvPicPr>
          <p:cNvPr id="198661" name="Picture 5" descr="logo_pure_pequen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41525"/>
            <a:ext cx="2319337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pizzaconsumou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367223" cy="159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611188" y="644525"/>
            <a:ext cx="7921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2800" dirty="0">
                <a:solidFill>
                  <a:schemeClr val="accent1"/>
                </a:solidFill>
              </a:rPr>
              <a:t>Programa de Uso Racional de Água (</a:t>
            </a:r>
            <a:r>
              <a:rPr lang="pt-BR" sz="2800" dirty="0" smtClean="0">
                <a:solidFill>
                  <a:schemeClr val="accent1"/>
                </a:solidFill>
              </a:rPr>
              <a:t>PURA), Energia </a:t>
            </a:r>
            <a:r>
              <a:rPr lang="pt-BR" sz="2800" dirty="0">
                <a:solidFill>
                  <a:schemeClr val="accent1"/>
                </a:solidFill>
              </a:rPr>
              <a:t>Elétrica (PURE</a:t>
            </a:r>
            <a:r>
              <a:rPr lang="pt-BR" sz="2800" dirty="0" smtClean="0">
                <a:solidFill>
                  <a:schemeClr val="accent1"/>
                </a:solidFill>
              </a:rPr>
              <a:t>), USP Recicla</a:t>
            </a:r>
            <a:endParaRPr lang="pt-BR" sz="2800" b="0" dirty="0">
              <a:solidFill>
                <a:schemeClr val="accent1"/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89040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076"/>
          <p:cNvSpPr txBox="1">
            <a:spLocks noChangeArrowheads="1"/>
          </p:cNvSpPr>
          <p:nvPr/>
        </p:nvSpPr>
        <p:spPr bwMode="auto">
          <a:xfrm>
            <a:off x="627063" y="5093047"/>
            <a:ext cx="4089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 dirty="0"/>
              <a:t>Fernando </a:t>
            </a:r>
            <a:r>
              <a:rPr lang="pt-BR" sz="1800" dirty="0" smtClean="0"/>
              <a:t>L. M. Mantelatto</a:t>
            </a:r>
            <a:endParaRPr lang="pt-BR" sz="1800" dirty="0"/>
          </a:p>
          <a:p>
            <a:pPr eaLnBrk="1" hangingPunct="1">
              <a:spcBef>
                <a:spcPct val="50000"/>
              </a:spcBef>
            </a:pPr>
            <a:r>
              <a:rPr lang="pt-BR" sz="1800" dirty="0"/>
              <a:t>Diretor</a:t>
            </a:r>
          </a:p>
        </p:txBody>
      </p:sp>
      <p:sp>
        <p:nvSpPr>
          <p:cNvPr id="18435" name="Text Box 3077"/>
          <p:cNvSpPr txBox="1">
            <a:spLocks noChangeArrowheads="1"/>
          </p:cNvSpPr>
          <p:nvPr/>
        </p:nvSpPr>
        <p:spPr bwMode="auto">
          <a:xfrm>
            <a:off x="4992833" y="5013176"/>
            <a:ext cx="31527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 dirty="0"/>
              <a:t>Pietro </a:t>
            </a:r>
            <a:r>
              <a:rPr lang="pt-BR" sz="1800" dirty="0" err="1"/>
              <a:t>Ciancaglini</a:t>
            </a:r>
            <a:endParaRPr lang="pt-BR" sz="1800" dirty="0"/>
          </a:p>
          <a:p>
            <a:pPr eaLnBrk="1" hangingPunct="1">
              <a:spcBef>
                <a:spcPct val="50000"/>
              </a:spcBef>
            </a:pPr>
            <a:r>
              <a:rPr lang="pt-BR" sz="1800" dirty="0"/>
              <a:t>Vice-Diretor</a:t>
            </a:r>
          </a:p>
        </p:txBody>
      </p:sp>
      <p:sp>
        <p:nvSpPr>
          <p:cNvPr id="18436" name="Text Box 3079"/>
          <p:cNvSpPr txBox="1">
            <a:spLocks noChangeArrowheads="1"/>
          </p:cNvSpPr>
          <p:nvPr/>
        </p:nvSpPr>
        <p:spPr bwMode="auto">
          <a:xfrm>
            <a:off x="1165225" y="5877272"/>
            <a:ext cx="679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 dirty="0"/>
              <a:t>Secretária: Denise  Lucia Trujillo </a:t>
            </a:r>
            <a:r>
              <a:rPr lang="pt-BR" sz="1800" dirty="0" err="1" smtClean="0"/>
              <a:t>Morgon</a:t>
            </a:r>
            <a:endParaRPr lang="pt-BR" sz="18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65225" y="285749"/>
            <a:ext cx="67913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4000" kern="0" dirty="0">
                <a:solidFill>
                  <a:schemeClr val="accent1"/>
                </a:solidFill>
                <a:ea typeface="+mj-ea"/>
                <a:cs typeface="+mj-cs"/>
              </a:rPr>
              <a:t>Diretoria</a:t>
            </a:r>
          </a:p>
        </p:txBody>
      </p:sp>
      <p:pic>
        <p:nvPicPr>
          <p:cNvPr id="71682" name="Picture 2" descr="C:\Documentos Mantelatto\Comissões FFCLRP\Diretoria\Fotos Importantes Diretor\Formatura Jan 2014\IMG_0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2769600" cy="2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 descr="C:\Documentos Mantelatto\Comissões FFCLRP\Diretoria\Fotos Importantes Diretor\Formatura Jan 2014\IMG_0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45" y="968863"/>
            <a:ext cx="5080236" cy="38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9" name="Picture 5" descr="titulo_produ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562100"/>
            <a:ext cx="65722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838200" y="3543300"/>
            <a:ext cx="7696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pt-BR" b="0">
                <a:cs typeface="Arial" charset="0"/>
              </a:rPr>
              <a:t>Trabalha com a prevenção, falando sobre um tema árduo de forma criativa e sem preconceitos</a:t>
            </a:r>
            <a:r>
              <a:rPr lang="pt-BR">
                <a:cs typeface="Arial" charset="0"/>
              </a:rPr>
              <a:t>.</a:t>
            </a:r>
            <a:endParaRPr lang="pt-BR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0711" name="Rectangle 7"/>
          <p:cNvSpPr>
            <a:spLocks noChangeArrowheads="1"/>
          </p:cNvSpPr>
          <p:nvPr/>
        </p:nvSpPr>
        <p:spPr bwMode="auto">
          <a:xfrm>
            <a:off x="827088" y="23495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sz="2400">
                <a:solidFill>
                  <a:srgbClr val="00FF00"/>
                </a:solidFill>
              </a:rPr>
              <a:t>http://www.grea.org.br/</a:t>
            </a:r>
          </a:p>
        </p:txBody>
      </p:sp>
      <p:sp>
        <p:nvSpPr>
          <p:cNvPr id="65541" name="Rectangle 8"/>
          <p:cNvSpPr>
            <a:spLocks noChangeArrowheads="1"/>
          </p:cNvSpPr>
          <p:nvPr/>
        </p:nvSpPr>
        <p:spPr bwMode="auto">
          <a:xfrm>
            <a:off x="3590925" y="609600"/>
            <a:ext cx="2209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200">
                <a:solidFill>
                  <a:schemeClr val="accent1"/>
                </a:solidFill>
              </a:rPr>
              <a:t>Drogas</a:t>
            </a:r>
            <a:endParaRPr lang="pt-BR" sz="32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0" grpId="0" autoUpdateAnimBg="0"/>
      <p:bldP spid="20071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549275"/>
            <a:ext cx="3240088" cy="609600"/>
          </a:xfrm>
        </p:spPr>
        <p:txBody>
          <a:bodyPr/>
          <a:lstStyle/>
          <a:p>
            <a:pPr algn="ctr" eaLnBrk="1" hangingPunct="1"/>
            <a:r>
              <a:rPr lang="en-US" sz="3200" b="1" smtClean="0">
                <a:solidFill>
                  <a:schemeClr val="accent1"/>
                </a:solidFill>
                <a:latin typeface="Arial" charset="0"/>
              </a:rPr>
              <a:t>Drogas</a:t>
            </a:r>
            <a:endParaRPr lang="pt-BR" sz="3200" b="1" smtClean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1333500" y="2708275"/>
            <a:ext cx="6983413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>
              <a:buClr>
                <a:schemeClr val="accent1"/>
              </a:buClr>
              <a:buFontTx/>
              <a:buChar char="•"/>
            </a:pPr>
            <a:r>
              <a:rPr lang="pt-BR" sz="3200" b="0" dirty="0">
                <a:cs typeface="Arial" charset="0"/>
              </a:rPr>
              <a:t> </a:t>
            </a:r>
            <a:r>
              <a:rPr lang="pt-BR" b="0" dirty="0">
                <a:cs typeface="Arial" charset="0"/>
              </a:rPr>
              <a:t>Sediado no Instituto de Psiquiatria do</a:t>
            </a:r>
          </a:p>
          <a:p>
            <a:pPr algn="l" eaLnBrk="0" hangingPunct="0">
              <a:buClr>
                <a:schemeClr val="accent1"/>
              </a:buClr>
            </a:pPr>
            <a:r>
              <a:rPr lang="pt-BR" b="0" dirty="0">
                <a:cs typeface="Arial" charset="0"/>
              </a:rPr>
              <a:t>  Hospital das Clínicas/USP</a:t>
            </a:r>
          </a:p>
          <a:p>
            <a:pPr algn="l" eaLnBrk="0" hangingPunct="0">
              <a:buClr>
                <a:schemeClr val="accent1"/>
              </a:buClr>
              <a:buFontTx/>
              <a:buChar char="•"/>
            </a:pPr>
            <a:r>
              <a:rPr lang="pt-BR" b="0" dirty="0">
                <a:cs typeface="Arial" charset="0"/>
              </a:rPr>
              <a:t> Desenvolve trabalhos nas áreas de</a:t>
            </a:r>
          </a:p>
          <a:p>
            <a:pPr algn="l" eaLnBrk="0" hangingPunct="0">
              <a:buClr>
                <a:schemeClr val="accent1"/>
              </a:buClr>
            </a:pPr>
            <a:r>
              <a:rPr lang="pt-BR" b="0" dirty="0">
                <a:cs typeface="Arial" charset="0"/>
              </a:rPr>
              <a:t>  </a:t>
            </a:r>
            <a:r>
              <a:rPr lang="pt-BR" b="0" dirty="0" smtClean="0">
                <a:cs typeface="Arial" charset="0"/>
              </a:rPr>
              <a:t>ensino</a:t>
            </a:r>
            <a:r>
              <a:rPr lang="pt-BR" b="0" dirty="0">
                <a:cs typeface="Arial" charset="0"/>
              </a:rPr>
              <a:t>, pesquisa, assistência e prevenção</a:t>
            </a:r>
          </a:p>
          <a:p>
            <a:pPr algn="l" eaLnBrk="0" hangingPunct="0">
              <a:buClr>
                <a:schemeClr val="accent1"/>
              </a:buClr>
            </a:pPr>
            <a:r>
              <a:rPr lang="pt-BR" b="0" dirty="0">
                <a:cs typeface="Arial" charset="0"/>
              </a:rPr>
              <a:t>  de álcool, tabaco e outras drogas </a:t>
            </a:r>
          </a:p>
          <a:p>
            <a:pPr algn="l" eaLnBrk="0" hangingPunct="0">
              <a:buClr>
                <a:schemeClr val="accent1"/>
              </a:buClr>
              <a:buFontTx/>
              <a:buChar char="•"/>
            </a:pPr>
            <a:r>
              <a:rPr lang="pt-BR" b="0" dirty="0">
                <a:cs typeface="Arial" charset="0"/>
              </a:rPr>
              <a:t> Seu método caracteriza-se por uma</a:t>
            </a:r>
          </a:p>
          <a:p>
            <a:pPr algn="l" eaLnBrk="0" hangingPunct="0">
              <a:buClr>
                <a:schemeClr val="accent1"/>
              </a:buClr>
            </a:pPr>
            <a:r>
              <a:rPr lang="pt-BR" b="0" dirty="0">
                <a:cs typeface="Arial" charset="0"/>
              </a:rPr>
              <a:t>  abordagem multidisciplinar.</a:t>
            </a:r>
          </a:p>
          <a:p>
            <a:pPr algn="just" eaLnBrk="0" hangingPunct="0"/>
            <a:r>
              <a:rPr lang="pt-BR" sz="1800" dirty="0"/>
              <a:t> </a:t>
            </a:r>
          </a:p>
        </p:txBody>
      </p:sp>
      <p:sp>
        <p:nvSpPr>
          <p:cNvPr id="199686" name="Rectangle 6"/>
          <p:cNvSpPr>
            <a:spLocks noChangeArrowheads="1"/>
          </p:cNvSpPr>
          <p:nvPr/>
        </p:nvSpPr>
        <p:spPr bwMode="auto">
          <a:xfrm>
            <a:off x="611188" y="1557338"/>
            <a:ext cx="5832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800">
                <a:solidFill>
                  <a:srgbClr val="00FF00"/>
                </a:solidFill>
                <a:cs typeface="Arial" charset="0"/>
              </a:rPr>
              <a:t>GREA - </a:t>
            </a:r>
            <a:r>
              <a:rPr lang="pt-PT" sz="1800">
                <a:solidFill>
                  <a:srgbClr val="00FF00"/>
                </a:solidFill>
                <a:cs typeface="Arial" charset="0"/>
              </a:rPr>
              <a:t>Grupo Interdisciplinar de Estudos de Álcool e Drogas</a:t>
            </a:r>
            <a:endParaRPr lang="pt-BR" sz="1800">
              <a:solidFill>
                <a:srgbClr val="00FF00"/>
              </a:solidFill>
              <a:cs typeface="Arial" charset="0"/>
            </a:endParaRPr>
          </a:p>
        </p:txBody>
      </p:sp>
      <p:pic>
        <p:nvPicPr>
          <p:cNvPr id="199687" name="Picture 7" descr="logo_dia_aler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625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5" grpId="0" autoUpdateAnimBg="0"/>
      <p:bldP spid="199686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to 2"/>
          <p:cNvGraphicFramePr>
            <a:graphicFrameLocks noChangeAspect="1"/>
          </p:cNvGraphicFramePr>
          <p:nvPr/>
        </p:nvGraphicFramePr>
        <p:xfrm>
          <a:off x="2568575" y="404813"/>
          <a:ext cx="4740275" cy="604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4" name="Acrobat Document" r:id="rId3" imgW="5667172" imgH="8019870" progId="AcroExch.Document.7">
                  <p:embed/>
                </p:oleObj>
              </mc:Choice>
              <mc:Fallback>
                <p:oleObj name="Acrobat Document" r:id="rId3" imgW="5667172" imgH="8019870" progId="AcroExch.Document.7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8575" y="404813"/>
                        <a:ext cx="4740275" cy="604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CaixaDeTexto 1"/>
          <p:cNvSpPr txBox="1">
            <a:spLocks noChangeArrowheads="1"/>
          </p:cNvSpPr>
          <p:nvPr/>
        </p:nvSpPr>
        <p:spPr bwMode="auto">
          <a:xfrm>
            <a:off x="901700" y="6092825"/>
            <a:ext cx="719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200">
                <a:solidFill>
                  <a:schemeClr val="bg1"/>
                </a:solidFill>
                <a:hlinkClick r:id="rId5" tooltip="http://www.ffclrp.usp.br/divulgacao/graduacao/RecomendacoesMPcalouros2012.pdf"/>
              </a:rPr>
              <a:t>http://www.ffclrp.usp.br/divulgacao/graduacao/RecomendacoesMPcalouros2012.pdf</a:t>
            </a:r>
            <a:endParaRPr lang="pt-BR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993062" cy="692150"/>
          </a:xfrm>
        </p:spPr>
        <p:txBody>
          <a:bodyPr/>
          <a:lstStyle/>
          <a:p>
            <a:pPr algn="ctr" eaLnBrk="1" hangingPunct="1"/>
            <a:r>
              <a:rPr lang="pt-BR" b="1" smtClean="0">
                <a:solidFill>
                  <a:schemeClr val="accent1"/>
                </a:solidFill>
                <a:latin typeface="Arial" charset="0"/>
              </a:rPr>
              <a:t>Como tornar a USP ainda melhor ?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124075" y="1557338"/>
            <a:ext cx="6408738" cy="4464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3000" smtClean="0">
                <a:solidFill>
                  <a:srgbClr val="FFFF66"/>
                </a:solidFill>
                <a:latin typeface="Arial" charset="0"/>
              </a:rPr>
              <a:t>Participar das atividades: ensino, pesquisa, extensão, esportivas, sociais, etc...  </a:t>
            </a:r>
          </a:p>
          <a:p>
            <a:pPr eaLnBrk="1" hangingPunct="1">
              <a:lnSpc>
                <a:spcPct val="90000"/>
              </a:lnSpc>
            </a:pPr>
            <a:endParaRPr lang="pt-BR" sz="3000" smtClean="0">
              <a:solidFill>
                <a:srgbClr val="FFFF66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sz="3000" smtClean="0">
                <a:solidFill>
                  <a:srgbClr val="FFFF66"/>
                </a:solidFill>
                <a:latin typeface="Arial" charset="0"/>
              </a:rPr>
              <a:t>“</a:t>
            </a:r>
            <a:r>
              <a:rPr lang="pt-BR" sz="3000" smtClean="0">
                <a:solidFill>
                  <a:srgbClr val="FF3300"/>
                </a:solidFill>
                <a:latin typeface="Arial" charset="0"/>
              </a:rPr>
              <a:t>Vestir a camisa</a:t>
            </a:r>
            <a:r>
              <a:rPr lang="pt-BR" sz="3000" smtClean="0">
                <a:solidFill>
                  <a:srgbClr val="FFFF66"/>
                </a:solidFill>
                <a:latin typeface="Arial" charset="0"/>
              </a:rPr>
              <a:t>” e defender a Universidade Pública, não esquecendo que temos que prestar contas à sociedade que nos sustenta daquilo que aqui se faz.</a:t>
            </a:r>
          </a:p>
        </p:txBody>
      </p:sp>
      <p:graphicFrame>
        <p:nvGraphicFramePr>
          <p:cNvPr id="270338" name="Object 2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85800" y="2057400"/>
          <a:ext cx="13557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9" name="Clip" r:id="rId3" imgW="1296063" imgH="3934305" progId="MS_ClipArt_Gallery.2">
                  <p:embed/>
                </p:oleObj>
              </mc:Choice>
              <mc:Fallback>
                <p:oleObj name="Clip" r:id="rId3" imgW="1296063" imgH="3934305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057400"/>
                        <a:ext cx="1355725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 autoUpdateAnimBg="0" advAuto="100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00113" y="2060575"/>
            <a:ext cx="7559675" cy="3024188"/>
          </a:xfrm>
        </p:spPr>
        <p:txBody>
          <a:bodyPr/>
          <a:lstStyle/>
          <a:p>
            <a:pPr algn="just" eaLnBrk="1" hangingPunct="1"/>
            <a:r>
              <a:rPr lang="pt-BR" sz="2800" b="1" smtClean="0">
                <a:solidFill>
                  <a:schemeClr val="accent1"/>
                </a:solidFill>
                <a:latin typeface="Arial" charset="0"/>
              </a:rPr>
              <a:t>Vocês também têm a</a:t>
            </a:r>
            <a:r>
              <a:rPr lang="pt-BR" sz="2800" b="1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t-BR" sz="2800" b="1" smtClean="0">
                <a:solidFill>
                  <a:srgbClr val="FF3300"/>
                </a:solidFill>
                <a:latin typeface="Arial" charset="0"/>
              </a:rPr>
              <a:t>responsabilidade</a:t>
            </a:r>
            <a:r>
              <a:rPr lang="pt-BR" sz="2800" b="1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t-BR" sz="2800" b="1" smtClean="0">
                <a:solidFill>
                  <a:schemeClr val="accent1"/>
                </a:solidFill>
                <a:latin typeface="Arial" charset="0"/>
              </a:rPr>
              <a:t>de se tornarem profissionais competentes, conscientes e, sobretudo, éticos para atuarem como agentes transformadores das mudanças que este país tanto precisa !     </a:t>
            </a:r>
            <a:br>
              <a:rPr lang="pt-BR" sz="2800" b="1" smtClean="0">
                <a:solidFill>
                  <a:schemeClr val="accent1"/>
                </a:solidFill>
                <a:latin typeface="Arial" charset="0"/>
              </a:rPr>
            </a:br>
            <a:endParaRPr lang="pt-BR" sz="28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1187450" y="5319713"/>
            <a:ext cx="7200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4000">
              <a:solidFill>
                <a:schemeClr val="accent1"/>
              </a:solidFill>
            </a:endParaRPr>
          </a:p>
        </p:txBody>
      </p:sp>
      <p:sp>
        <p:nvSpPr>
          <p:cNvPr id="69636" name="Rectangle 7"/>
          <p:cNvSpPr>
            <a:spLocks noChangeArrowheads="1"/>
          </p:cNvSpPr>
          <p:nvPr/>
        </p:nvSpPr>
        <p:spPr bwMode="auto">
          <a:xfrm>
            <a:off x="1331913" y="871538"/>
            <a:ext cx="684053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r>
              <a:rPr lang="pt-BR" sz="3200">
                <a:solidFill>
                  <a:srgbClr val="FFFF00"/>
                </a:solidFill>
              </a:rPr>
              <a:t>Como estudantes da USP</a:t>
            </a:r>
            <a:r>
              <a:rPr lang="pt-BR" sz="4000">
                <a:solidFill>
                  <a:srgbClr val="FFFF00"/>
                </a:solidFill>
              </a:rPr>
              <a:t/>
            </a:r>
            <a:br>
              <a:rPr lang="pt-BR" sz="4000">
                <a:solidFill>
                  <a:srgbClr val="FFFF00"/>
                </a:solidFill>
              </a:rPr>
            </a:br>
            <a:endParaRPr lang="pt-BR" sz="4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7775" y="4797152"/>
            <a:ext cx="7772400" cy="1583506"/>
          </a:xfrm>
        </p:spPr>
        <p:txBody>
          <a:bodyPr/>
          <a:lstStyle/>
          <a:p>
            <a:pPr eaLnBrk="1" hangingPunct="1"/>
            <a:r>
              <a:rPr lang="pt-BR" sz="3200" b="1" dirty="0" smtClean="0">
                <a:solidFill>
                  <a:srgbClr val="00FF00"/>
                </a:solidFill>
                <a:latin typeface="Arial" charset="0"/>
              </a:rPr>
              <a:t>Em 2014 a </a:t>
            </a:r>
            <a:r>
              <a:rPr lang="pt-BR" sz="3200" b="1" dirty="0" smtClean="0">
                <a:solidFill>
                  <a:srgbClr val="00FF00"/>
                </a:solidFill>
                <a:latin typeface="Arial" charset="0"/>
              </a:rPr>
              <a:t>“</a:t>
            </a:r>
            <a:r>
              <a:rPr lang="pt-BR" sz="3200" b="1" dirty="0" err="1" smtClean="0">
                <a:solidFill>
                  <a:srgbClr val="00FF00"/>
                </a:solidFill>
                <a:latin typeface="Arial" charset="0"/>
              </a:rPr>
              <a:t>Filô</a:t>
            </a:r>
            <a:r>
              <a:rPr lang="pt-BR" sz="3200" b="1" dirty="0" smtClean="0">
                <a:solidFill>
                  <a:srgbClr val="00FF00"/>
                </a:solidFill>
                <a:latin typeface="Arial" charset="0"/>
              </a:rPr>
              <a:t>” completa </a:t>
            </a:r>
            <a:r>
              <a:rPr lang="pt-BR" sz="3200" b="1" dirty="0" smtClean="0">
                <a:solidFill>
                  <a:srgbClr val="00FF00"/>
                </a:solidFill>
                <a:latin typeface="Arial" charset="0"/>
              </a:rPr>
              <a:t>50 </a:t>
            </a:r>
            <a:r>
              <a:rPr lang="pt-BR" sz="3200" b="1" dirty="0" smtClean="0">
                <a:solidFill>
                  <a:srgbClr val="00FF00"/>
                </a:solidFill>
                <a:latin typeface="Arial" charset="0"/>
              </a:rPr>
              <a:t>anos</a:t>
            </a:r>
            <a:r>
              <a:rPr lang="pt-BR" sz="3200" b="1" dirty="0" smtClean="0">
                <a:solidFill>
                  <a:srgbClr val="00FF00"/>
                </a:solidFill>
                <a:latin typeface="Arial" charset="0"/>
              </a:rPr>
              <a:t/>
            </a:r>
            <a:br>
              <a:rPr lang="pt-BR" sz="3200" b="1" dirty="0" smtClean="0">
                <a:solidFill>
                  <a:srgbClr val="00FF00"/>
                </a:solidFill>
                <a:latin typeface="Arial" charset="0"/>
              </a:rPr>
            </a:br>
            <a:r>
              <a:rPr lang="pt-BR" sz="3600" b="1" dirty="0" smtClean="0">
                <a:solidFill>
                  <a:srgbClr val="00FF00"/>
                </a:solidFill>
                <a:latin typeface="Arial" charset="0"/>
              </a:rPr>
              <a:t>Vamos comemorar juntos!</a:t>
            </a:r>
            <a:endParaRPr lang="pt-BR" sz="5400" b="1" dirty="0" smtClean="0">
              <a:solidFill>
                <a:srgbClr val="00FF00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8680"/>
            <a:ext cx="3103583" cy="40839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41438"/>
            <a:ext cx="7772400" cy="2808287"/>
          </a:xfrm>
        </p:spPr>
        <p:txBody>
          <a:bodyPr/>
          <a:lstStyle/>
          <a:p>
            <a:pPr eaLnBrk="1" hangingPunct="1"/>
            <a:r>
              <a:rPr lang="pt-BR" sz="3600" b="1" smtClean="0">
                <a:solidFill>
                  <a:srgbClr val="FFFF00"/>
                </a:solidFill>
                <a:latin typeface="Arial" charset="0"/>
              </a:rPr>
              <a:t>Desejamos a todos vocês</a:t>
            </a:r>
            <a:br>
              <a:rPr lang="pt-BR" sz="3600" b="1" smtClean="0">
                <a:solidFill>
                  <a:srgbClr val="FFFF00"/>
                </a:solidFill>
                <a:latin typeface="Arial" charset="0"/>
              </a:rPr>
            </a:br>
            <a:r>
              <a:rPr lang="pt-BR" sz="3600" b="1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pt-BR" sz="3600" b="1" smtClean="0">
                <a:solidFill>
                  <a:srgbClr val="FFFF00"/>
                </a:solidFill>
                <a:latin typeface="Arial" charset="0"/>
              </a:rPr>
            </a:br>
            <a:r>
              <a:rPr lang="pt-BR" sz="5400" b="1" smtClean="0">
                <a:solidFill>
                  <a:schemeClr val="accent1"/>
                </a:solidFill>
                <a:latin typeface="Arial" charset="0"/>
              </a:rPr>
              <a:t>Sucesso nessa nova caminhada !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800600"/>
            <a:ext cx="7391400" cy="933450"/>
          </a:xfrm>
        </p:spPr>
        <p:txBody>
          <a:bodyPr/>
          <a:lstStyle/>
          <a:p>
            <a:pPr eaLnBrk="1" hangingPunct="1"/>
            <a:r>
              <a:rPr lang="pt-BR" sz="3200" b="1" dirty="0" smtClean="0">
                <a:solidFill>
                  <a:srgbClr val="00FF00"/>
                </a:solidFill>
                <a:latin typeface="Arial" charset="0"/>
              </a:rPr>
              <a:t>Direção, Professores e </a:t>
            </a:r>
            <a:r>
              <a:rPr lang="pt-BR" sz="3200" b="1" dirty="0" smtClean="0">
                <a:solidFill>
                  <a:srgbClr val="00FF00"/>
                </a:solidFill>
                <a:latin typeface="Arial" charset="0"/>
              </a:rPr>
              <a:t>Servidores</a:t>
            </a:r>
            <a:endParaRPr lang="pt-BR" sz="3200" b="1" dirty="0" smtClean="0">
              <a:solidFill>
                <a:srgbClr val="00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79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076"/>
          <p:cNvSpPr txBox="1">
            <a:spLocks noChangeArrowheads="1"/>
          </p:cNvSpPr>
          <p:nvPr/>
        </p:nvSpPr>
        <p:spPr bwMode="auto">
          <a:xfrm>
            <a:off x="627063" y="3140968"/>
            <a:ext cx="40894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 dirty="0" smtClean="0"/>
              <a:t>Wagner Eustáquio Paiva Avelar</a:t>
            </a:r>
          </a:p>
          <a:p>
            <a:pPr eaLnBrk="1" hangingPunct="1">
              <a:spcBef>
                <a:spcPct val="50000"/>
              </a:spcBef>
            </a:pPr>
            <a:r>
              <a:rPr lang="pt-BR" sz="1800" dirty="0" smtClean="0"/>
              <a:t>Coordenador</a:t>
            </a:r>
            <a:endParaRPr lang="pt-BR" sz="1800" dirty="0"/>
          </a:p>
        </p:txBody>
      </p:sp>
      <p:sp>
        <p:nvSpPr>
          <p:cNvPr id="18435" name="Text Box 3077"/>
          <p:cNvSpPr txBox="1">
            <a:spLocks noChangeArrowheads="1"/>
          </p:cNvSpPr>
          <p:nvPr/>
        </p:nvSpPr>
        <p:spPr bwMode="auto">
          <a:xfrm>
            <a:off x="5076056" y="3151430"/>
            <a:ext cx="31527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 dirty="0" smtClean="0"/>
              <a:t>Luciano </a:t>
            </a:r>
            <a:r>
              <a:rPr lang="pt-BR" sz="1800" dirty="0" err="1" smtClean="0"/>
              <a:t>Bachmann</a:t>
            </a:r>
            <a:endParaRPr lang="pt-BR" sz="1800" dirty="0" smtClean="0"/>
          </a:p>
          <a:p>
            <a:pPr eaLnBrk="1" hangingPunct="1">
              <a:spcBef>
                <a:spcPct val="50000"/>
              </a:spcBef>
            </a:pPr>
            <a:r>
              <a:rPr lang="pt-BR" sz="1800" dirty="0" err="1" smtClean="0"/>
              <a:t>Vice-Coordenador</a:t>
            </a:r>
            <a:endParaRPr lang="pt-BR" sz="1800" dirty="0"/>
          </a:p>
        </p:txBody>
      </p:sp>
      <p:sp>
        <p:nvSpPr>
          <p:cNvPr id="18436" name="Text Box 3079"/>
          <p:cNvSpPr txBox="1">
            <a:spLocks noChangeArrowheads="1"/>
          </p:cNvSpPr>
          <p:nvPr/>
        </p:nvSpPr>
        <p:spPr bwMode="auto">
          <a:xfrm>
            <a:off x="928688" y="4941888"/>
            <a:ext cx="679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 dirty="0" smtClean="0"/>
              <a:t>Secretários:  Juan Azevedo e Lúcia Rezende</a:t>
            </a:r>
            <a:endParaRPr lang="pt-BR" sz="18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5536" y="285750"/>
            <a:ext cx="8136904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4000" kern="0" dirty="0" smtClean="0">
                <a:solidFill>
                  <a:schemeClr val="accent1"/>
                </a:solidFill>
                <a:ea typeface="+mj-ea"/>
                <a:cs typeface="+mj-cs"/>
              </a:rPr>
              <a:t>Coordenação Polo EAD RP USP</a:t>
            </a:r>
            <a:endParaRPr lang="pt-BR" sz="4000" kern="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6530"/>
            <a:ext cx="1281733" cy="16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67088"/>
            <a:ext cx="1429752" cy="17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37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079"/>
          <p:cNvSpPr txBox="1">
            <a:spLocks noChangeArrowheads="1"/>
          </p:cNvSpPr>
          <p:nvPr/>
        </p:nvSpPr>
        <p:spPr bwMode="auto">
          <a:xfrm>
            <a:off x="1038225" y="908050"/>
            <a:ext cx="657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/>
              <a:t>Rua Clóvis Vieira, Casa 38 - Bloco 24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71563" y="285750"/>
            <a:ext cx="67913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4000" kern="0" dirty="0">
                <a:solidFill>
                  <a:schemeClr val="accent1"/>
                </a:solidFill>
                <a:ea typeface="+mj-ea"/>
                <a:cs typeface="+mj-cs"/>
              </a:rPr>
              <a:t>Serviço de Graduação</a:t>
            </a: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53766"/>
            <a:ext cx="132238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4405313"/>
            <a:ext cx="127158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928813"/>
            <a:ext cx="12065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3079"/>
          <p:cNvSpPr txBox="1">
            <a:spLocks noChangeArrowheads="1"/>
          </p:cNvSpPr>
          <p:nvPr/>
        </p:nvSpPr>
        <p:spPr bwMode="auto">
          <a:xfrm>
            <a:off x="3779912" y="3590851"/>
            <a:ext cx="1647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1400" dirty="0"/>
              <a:t>Luiz </a:t>
            </a:r>
            <a:r>
              <a:rPr lang="pt-BR" sz="1400" dirty="0" err="1"/>
              <a:t>Raphaloski</a:t>
            </a:r>
            <a:endParaRPr lang="pt-BR" sz="1400" dirty="0"/>
          </a:p>
          <a:p>
            <a:pPr eaLnBrk="1" hangingPunct="1">
              <a:spcBef>
                <a:spcPct val="50000"/>
              </a:spcBef>
            </a:pPr>
            <a:r>
              <a:rPr lang="pt-BR" sz="1400" dirty="0"/>
              <a:t>Chefe SG</a:t>
            </a:r>
          </a:p>
        </p:txBody>
      </p:sp>
      <p:sp>
        <p:nvSpPr>
          <p:cNvPr id="19465" name="Text Box 3079"/>
          <p:cNvSpPr txBox="1">
            <a:spLocks noChangeArrowheads="1"/>
          </p:cNvSpPr>
          <p:nvPr/>
        </p:nvSpPr>
        <p:spPr bwMode="auto">
          <a:xfrm>
            <a:off x="6153150" y="3552825"/>
            <a:ext cx="1427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sz="1400"/>
              <a:t>Luiz Pelegrino</a:t>
            </a:r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55800"/>
            <a:ext cx="1376363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7" name="Text Box 3079"/>
          <p:cNvSpPr txBox="1">
            <a:spLocks noChangeArrowheads="1"/>
          </p:cNvSpPr>
          <p:nvPr/>
        </p:nvSpPr>
        <p:spPr bwMode="auto">
          <a:xfrm>
            <a:off x="1395413" y="3590925"/>
            <a:ext cx="19923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400"/>
              <a:t>Prof. Carlos Huaman</a:t>
            </a:r>
          </a:p>
          <a:p>
            <a:pPr eaLnBrk="1" hangingPunct="1">
              <a:spcBef>
                <a:spcPct val="50000"/>
              </a:spcBef>
            </a:pPr>
            <a:r>
              <a:rPr lang="pt-BR" sz="1400"/>
              <a:t>Presidente CG</a:t>
            </a:r>
          </a:p>
        </p:txBody>
      </p:sp>
      <p:pic>
        <p:nvPicPr>
          <p:cNvPr id="1946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427" y="4418013"/>
            <a:ext cx="11525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4402038"/>
            <a:ext cx="1201738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70" name="Text Box 3079"/>
          <p:cNvSpPr txBox="1">
            <a:spLocks noChangeArrowheads="1"/>
          </p:cNvSpPr>
          <p:nvPr/>
        </p:nvSpPr>
        <p:spPr bwMode="auto">
          <a:xfrm>
            <a:off x="1058863" y="6145213"/>
            <a:ext cx="1427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400"/>
              <a:t>Ricardo</a:t>
            </a:r>
          </a:p>
        </p:txBody>
      </p:sp>
      <p:sp>
        <p:nvSpPr>
          <p:cNvPr id="19471" name="Text Box 3079"/>
          <p:cNvSpPr txBox="1">
            <a:spLocks noChangeArrowheads="1"/>
          </p:cNvSpPr>
          <p:nvPr/>
        </p:nvSpPr>
        <p:spPr bwMode="auto">
          <a:xfrm>
            <a:off x="2703513" y="6070600"/>
            <a:ext cx="1427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400"/>
              <a:t>Daniela</a:t>
            </a:r>
          </a:p>
        </p:txBody>
      </p:sp>
      <p:sp>
        <p:nvSpPr>
          <p:cNvPr id="19472" name="Text Box 3079"/>
          <p:cNvSpPr txBox="1">
            <a:spLocks noChangeArrowheads="1"/>
          </p:cNvSpPr>
          <p:nvPr/>
        </p:nvSpPr>
        <p:spPr bwMode="auto">
          <a:xfrm>
            <a:off x="4506913" y="6070600"/>
            <a:ext cx="1427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400" dirty="0" smtClean="0"/>
              <a:t>Elaine</a:t>
            </a:r>
            <a:endParaRPr lang="pt-BR" sz="1400" dirty="0"/>
          </a:p>
        </p:txBody>
      </p:sp>
      <p:sp>
        <p:nvSpPr>
          <p:cNvPr id="19473" name="Text Box 3079"/>
          <p:cNvSpPr txBox="1">
            <a:spLocks noChangeArrowheads="1"/>
          </p:cNvSpPr>
          <p:nvPr/>
        </p:nvSpPr>
        <p:spPr bwMode="auto">
          <a:xfrm>
            <a:off x="6529388" y="6078538"/>
            <a:ext cx="14271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 b="1">
                <a:solidFill>
                  <a:srgbClr val="FFFF66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rgbClr val="FFFF66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FF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400"/>
              <a:t>Márcio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423" y="4457303"/>
            <a:ext cx="1184737" cy="151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986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09600"/>
            <a:ext cx="6791325" cy="727075"/>
          </a:xfrm>
        </p:spPr>
        <p:txBody>
          <a:bodyPr/>
          <a:lstStyle/>
          <a:p>
            <a:pPr algn="r" eaLnBrk="1" hangingPunct="1"/>
            <a:r>
              <a:rPr lang="pt-BR" b="1" smtClean="0">
                <a:solidFill>
                  <a:schemeClr val="accent1"/>
                </a:solidFill>
                <a:latin typeface="Arial" charset="0"/>
              </a:rPr>
              <a:t>A Universidade de São Paulo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420938"/>
            <a:ext cx="8077200" cy="34559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300" dirty="0" smtClean="0">
                <a:solidFill>
                  <a:srgbClr val="FFFF66"/>
                </a:solidFill>
                <a:latin typeface="Arial" charset="0"/>
              </a:rPr>
              <a:t>57.902 alunos de graduação (238 cursos)</a:t>
            </a:r>
          </a:p>
          <a:p>
            <a:pPr eaLnBrk="1" hangingPunct="1">
              <a:lnSpc>
                <a:spcPct val="90000"/>
              </a:lnSpc>
            </a:pPr>
            <a:r>
              <a:rPr lang="pt-BR" sz="2300" dirty="0" smtClean="0">
                <a:solidFill>
                  <a:srgbClr val="FFFF66"/>
                </a:solidFill>
                <a:latin typeface="Arial" charset="0"/>
              </a:rPr>
              <a:t>27.795 alunos de pós graduação</a:t>
            </a:r>
          </a:p>
          <a:p>
            <a:pPr eaLnBrk="1" hangingPunct="1">
              <a:lnSpc>
                <a:spcPct val="90000"/>
              </a:lnSpc>
            </a:pPr>
            <a:r>
              <a:rPr lang="pt-BR" sz="2300" dirty="0" smtClean="0">
                <a:solidFill>
                  <a:srgbClr val="FFFF66"/>
                </a:solidFill>
                <a:latin typeface="Arial" charset="0"/>
              </a:rPr>
              <a:t>5.940 docentes (63% H, 37% M, 86% </a:t>
            </a:r>
            <a:r>
              <a:rPr lang="pt-BR" sz="2300" dirty="0" smtClean="0">
                <a:solidFill>
                  <a:srgbClr val="FFFF66"/>
                </a:solidFill>
                <a:latin typeface="Arial" charset="0"/>
              </a:rPr>
              <a:t>RDIDP, 99% </a:t>
            </a:r>
            <a:r>
              <a:rPr lang="pt-BR" sz="2300" dirty="0" err="1" smtClean="0">
                <a:solidFill>
                  <a:srgbClr val="FFFF66"/>
                </a:solidFill>
                <a:latin typeface="Arial" charset="0"/>
              </a:rPr>
              <a:t>Dr</a:t>
            </a:r>
            <a:r>
              <a:rPr lang="pt-BR" sz="2300" dirty="0" smtClean="0">
                <a:solidFill>
                  <a:srgbClr val="FFFF66"/>
                </a:solidFill>
                <a:latin typeface="Arial" charset="0"/>
              </a:rPr>
              <a:t>)</a:t>
            </a:r>
            <a:endParaRPr lang="pt-BR" sz="2300" dirty="0" smtClean="0">
              <a:solidFill>
                <a:srgbClr val="FFFF66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sz="2300" dirty="0" smtClean="0">
                <a:solidFill>
                  <a:srgbClr val="FFFF66"/>
                </a:solidFill>
                <a:latin typeface="Arial" charset="0"/>
              </a:rPr>
              <a:t>16.512 funcionários</a:t>
            </a:r>
          </a:p>
          <a:p>
            <a:pPr eaLnBrk="1" hangingPunct="1">
              <a:lnSpc>
                <a:spcPct val="90000"/>
              </a:lnSpc>
            </a:pPr>
            <a:r>
              <a:rPr lang="pt-BR" sz="2300" dirty="0" smtClean="0">
                <a:solidFill>
                  <a:srgbClr val="FFFF66"/>
                </a:solidFill>
                <a:latin typeface="Arial" charset="0"/>
              </a:rPr>
              <a:t>89 unidades e </a:t>
            </a:r>
            <a:r>
              <a:rPr lang="pt-BR" sz="2300" dirty="0" smtClean="0">
                <a:solidFill>
                  <a:srgbClr val="FFFF66"/>
                </a:solidFill>
                <a:latin typeface="Arial" charset="0"/>
              </a:rPr>
              <a:t>órgãos </a:t>
            </a:r>
            <a:r>
              <a:rPr lang="pt-BR" sz="2300" dirty="0" smtClean="0">
                <a:solidFill>
                  <a:srgbClr val="FFFF66"/>
                </a:solidFill>
                <a:latin typeface="Arial" charset="0"/>
              </a:rPr>
              <a:t>(Ensino, Pesquisa e Extensão) </a:t>
            </a:r>
          </a:p>
          <a:p>
            <a:pPr eaLnBrk="1" hangingPunct="1">
              <a:lnSpc>
                <a:spcPct val="90000"/>
              </a:lnSpc>
            </a:pPr>
            <a:r>
              <a:rPr lang="pt-BR" sz="2300" dirty="0" smtClean="0">
                <a:solidFill>
                  <a:srgbClr val="FFFF66"/>
                </a:solidFill>
                <a:latin typeface="Arial" charset="0"/>
              </a:rPr>
              <a:t>27.292 produção científica</a:t>
            </a:r>
          </a:p>
          <a:p>
            <a:pPr eaLnBrk="1" hangingPunct="1">
              <a:lnSpc>
                <a:spcPct val="90000"/>
              </a:lnSpc>
            </a:pPr>
            <a:r>
              <a:rPr lang="pt-BR" sz="2200" dirty="0" smtClean="0">
                <a:solidFill>
                  <a:srgbClr val="FFFF66"/>
                </a:solidFill>
                <a:latin typeface="Arial" charset="0"/>
              </a:rPr>
              <a:t>Extensão (Hospitais, Museus, Centros Culturais e mais ... !)</a:t>
            </a:r>
          </a:p>
        </p:txBody>
      </p:sp>
      <p:pic>
        <p:nvPicPr>
          <p:cNvPr id="2048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1133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3863"/>
            <a:ext cx="8229600" cy="773112"/>
          </a:xfrm>
        </p:spPr>
        <p:txBody>
          <a:bodyPr/>
          <a:lstStyle/>
          <a:p>
            <a:pPr eaLnBrk="1" hangingPunct="1"/>
            <a:r>
              <a:rPr lang="pt-BR" sz="3400" b="1" smtClean="0">
                <a:solidFill>
                  <a:srgbClr val="33CCFF"/>
                </a:solidFill>
                <a:latin typeface="Arial" charset="0"/>
              </a:rPr>
              <a:t>O </a:t>
            </a:r>
            <a:r>
              <a:rPr lang="pt-BR" sz="3400" b="1" i="1" smtClean="0">
                <a:solidFill>
                  <a:srgbClr val="33CCFF"/>
                </a:solidFill>
                <a:latin typeface="Arial" charset="0"/>
              </a:rPr>
              <a:t>Campus</a:t>
            </a:r>
            <a:r>
              <a:rPr lang="pt-BR" sz="3400" b="1" smtClean="0">
                <a:solidFill>
                  <a:srgbClr val="33CCFF"/>
                </a:solidFill>
                <a:latin typeface="Arial" charset="0"/>
              </a:rPr>
              <a:t> USP-Ribeirão Preto</a:t>
            </a:r>
            <a:r>
              <a:rPr lang="pt-BR" b="1" smtClean="0">
                <a:solidFill>
                  <a:srgbClr val="FFFF00"/>
                </a:solidFill>
              </a:rPr>
              <a:t> </a:t>
            </a:r>
            <a:r>
              <a:rPr lang="pt-BR" sz="3200" smtClean="0">
                <a:solidFill>
                  <a:srgbClr val="FFFF66"/>
                </a:solidFill>
              </a:rPr>
              <a:t>(</a:t>
            </a:r>
            <a:r>
              <a:rPr lang="pt-BR" sz="3200" smtClean="0">
                <a:solidFill>
                  <a:srgbClr val="FFFF66"/>
                </a:solidFill>
                <a:sym typeface="Symbol" pitchFamily="18" charset="2"/>
              </a:rPr>
              <a:t></a:t>
            </a:r>
            <a:r>
              <a:rPr lang="pt-BR" sz="3200" smtClean="0">
                <a:solidFill>
                  <a:srgbClr val="FFFF66"/>
                </a:solidFill>
              </a:rPr>
              <a:t>1974)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901825"/>
            <a:ext cx="4679950" cy="4191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FMRP  (</a:t>
            </a:r>
            <a:r>
              <a:rPr lang="pt-BR" sz="2800" dirty="0" smtClean="0">
                <a:solidFill>
                  <a:srgbClr val="FFFF66"/>
                </a:solidFill>
                <a:latin typeface="Arial" charset="0"/>
                <a:sym typeface="Symbol" pitchFamily="18" charset="2"/>
              </a:rPr>
              <a:t> 1948 - 19</a:t>
            </a: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52)</a:t>
            </a:r>
          </a:p>
          <a:p>
            <a:pPr algn="just" eaLnBrk="1" hangingPunct="1">
              <a:lnSpc>
                <a:spcPct val="105000"/>
              </a:lnSpc>
            </a:pP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EERP   (</a:t>
            </a:r>
            <a:r>
              <a:rPr lang="pt-BR" sz="2800" dirty="0" smtClean="0">
                <a:solidFill>
                  <a:srgbClr val="FFFF66"/>
                </a:solidFill>
                <a:latin typeface="Arial" charset="0"/>
                <a:sym typeface="Symbol" pitchFamily="18" charset="2"/>
              </a:rPr>
              <a:t></a:t>
            </a: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 1951 - 1953)</a:t>
            </a:r>
          </a:p>
          <a:p>
            <a:pPr algn="just" eaLnBrk="1" hangingPunct="1">
              <a:lnSpc>
                <a:spcPct val="105000"/>
              </a:lnSpc>
            </a:pP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FCFRP (</a:t>
            </a:r>
            <a:r>
              <a:rPr lang="pt-BR" sz="2800" dirty="0" smtClean="0">
                <a:solidFill>
                  <a:srgbClr val="FFFF66"/>
                </a:solidFill>
                <a:latin typeface="Arial" charset="0"/>
                <a:sym typeface="Symbol" pitchFamily="18" charset="2"/>
              </a:rPr>
              <a:t> 19</a:t>
            </a: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53)</a:t>
            </a:r>
          </a:p>
          <a:p>
            <a:pPr algn="just" eaLnBrk="1" hangingPunct="1">
              <a:lnSpc>
                <a:spcPct val="105000"/>
              </a:lnSpc>
            </a:pP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FORP (</a:t>
            </a:r>
            <a:r>
              <a:rPr lang="pt-BR" sz="2800" dirty="0" smtClean="0">
                <a:solidFill>
                  <a:srgbClr val="FFFF66"/>
                </a:solidFill>
                <a:latin typeface="Arial" charset="0"/>
                <a:sym typeface="Symbol" pitchFamily="18" charset="2"/>
              </a:rPr>
              <a:t> 19</a:t>
            </a: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24 - 1958)</a:t>
            </a:r>
          </a:p>
          <a:p>
            <a:pPr algn="just" eaLnBrk="1" hangingPunct="1">
              <a:lnSpc>
                <a:spcPct val="105000"/>
              </a:lnSpc>
            </a:pPr>
            <a:r>
              <a:rPr lang="pt-BR" sz="2800" dirty="0" smtClean="0">
                <a:solidFill>
                  <a:srgbClr val="FF3300"/>
                </a:solidFill>
                <a:latin typeface="Arial" charset="0"/>
              </a:rPr>
              <a:t>FFCLRP (</a:t>
            </a:r>
            <a:r>
              <a:rPr lang="pt-BR" sz="2800" dirty="0" smtClean="0">
                <a:solidFill>
                  <a:srgbClr val="FF3300"/>
                </a:solidFill>
                <a:latin typeface="Arial" charset="0"/>
                <a:sym typeface="Symbol" pitchFamily="18" charset="2"/>
              </a:rPr>
              <a:t> 19</a:t>
            </a:r>
            <a:r>
              <a:rPr lang="pt-BR" sz="2800" dirty="0" smtClean="0">
                <a:solidFill>
                  <a:srgbClr val="FF3300"/>
                </a:solidFill>
                <a:latin typeface="Arial" charset="0"/>
              </a:rPr>
              <a:t>59 - 1964)</a:t>
            </a:r>
          </a:p>
          <a:p>
            <a:pPr algn="just" eaLnBrk="1" hangingPunct="1">
              <a:lnSpc>
                <a:spcPct val="105000"/>
              </a:lnSpc>
            </a:pP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FEARP (</a:t>
            </a:r>
            <a:r>
              <a:rPr lang="pt-BR" sz="2800" dirty="0" smtClean="0">
                <a:solidFill>
                  <a:srgbClr val="FFFF66"/>
                </a:solidFill>
                <a:latin typeface="Arial" charset="0"/>
                <a:sym typeface="Symbol" pitchFamily="18" charset="2"/>
              </a:rPr>
              <a:t> 19</a:t>
            </a: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92)</a:t>
            </a:r>
            <a:endParaRPr lang="en-US" sz="2800" dirty="0" smtClean="0">
              <a:solidFill>
                <a:srgbClr val="FFFF66"/>
              </a:solidFill>
              <a:latin typeface="Arial" charset="0"/>
            </a:endParaRPr>
          </a:p>
          <a:p>
            <a:pPr algn="just" eaLnBrk="1" hangingPunct="1">
              <a:lnSpc>
                <a:spcPct val="105000"/>
              </a:lnSpc>
              <a:spcBef>
                <a:spcPct val="5000"/>
              </a:spcBef>
            </a:pP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FDRP (* 2007 – 2008)</a:t>
            </a:r>
          </a:p>
          <a:p>
            <a:pPr algn="just" eaLnBrk="1" hangingPunct="1">
              <a:lnSpc>
                <a:spcPct val="105000"/>
              </a:lnSpc>
              <a:spcBef>
                <a:spcPct val="5000"/>
              </a:spcBef>
            </a:pPr>
            <a:r>
              <a:rPr lang="pt-BR" sz="2800" dirty="0" smtClean="0">
                <a:solidFill>
                  <a:srgbClr val="FFFF66"/>
                </a:solidFill>
                <a:latin typeface="Arial" charset="0"/>
              </a:rPr>
              <a:t>EEFERP (* 2007)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 descr="Imagem 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620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2209800" y="457200"/>
            <a:ext cx="450056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3400">
                <a:solidFill>
                  <a:srgbClr val="33CCFF"/>
                </a:solidFill>
              </a:rPr>
              <a:t>Entrada do </a:t>
            </a:r>
            <a:r>
              <a:rPr lang="pt-BR" sz="3400" i="1">
                <a:solidFill>
                  <a:srgbClr val="33CCFF"/>
                </a:solidFill>
              </a:rPr>
              <a:t>Campus</a:t>
            </a:r>
          </a:p>
          <a:p>
            <a:r>
              <a:rPr lang="pt-BR" sz="3400">
                <a:solidFill>
                  <a:srgbClr val="33CCFF"/>
                </a:solidFill>
              </a:rPr>
              <a:t>Avenida do Café</a:t>
            </a:r>
            <a:endParaRPr lang="en-US" sz="3200" b="0">
              <a:solidFill>
                <a:schemeClr val="tx2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adro de neon">
  <a:themeElements>
    <a:clrScheme name="">
      <a:dk1>
        <a:srgbClr val="808080"/>
      </a:dk1>
      <a:lt1>
        <a:srgbClr val="F8F8F8"/>
      </a:lt1>
      <a:dk2>
        <a:srgbClr val="000099"/>
      </a:dk2>
      <a:lt2>
        <a:srgbClr val="FFFFFF"/>
      </a:lt2>
      <a:accent1>
        <a:srgbClr val="00FFFF"/>
      </a:accent1>
      <a:accent2>
        <a:srgbClr val="FF9900"/>
      </a:accent2>
      <a:accent3>
        <a:srgbClr val="AAAACA"/>
      </a:accent3>
      <a:accent4>
        <a:srgbClr val="D4D4D4"/>
      </a:accent4>
      <a:accent5>
        <a:srgbClr val="AAFFFF"/>
      </a:accent5>
      <a:accent6>
        <a:srgbClr val="E78A00"/>
      </a:accent6>
      <a:hlink>
        <a:srgbClr val="00FFFF"/>
      </a:hlink>
      <a:folHlink>
        <a:srgbClr val="FF9900"/>
      </a:folHlink>
    </a:clrScheme>
    <a:fontScheme name="Quadro de ne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600" b="1" i="0" u="none" strike="noStrike" cap="none" normalizeH="0" baseline="0" smtClean="0">
            <a:ln>
              <a:noFill/>
            </a:ln>
            <a:solidFill>
              <a:srgbClr val="FFFF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600" b="1" i="0" u="none" strike="noStrike" cap="none" normalizeH="0" baseline="0" smtClean="0">
            <a:ln>
              <a:noFill/>
            </a:ln>
            <a:solidFill>
              <a:srgbClr val="FFFF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Quadro de neon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o de neon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o de ne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o de neon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o de neon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o de neon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apresentação\Quadro de neon.pot</Template>
  <TotalTime>6533</TotalTime>
  <Words>1250</Words>
  <Application>Microsoft Office PowerPoint</Application>
  <PresentationFormat>Apresentação na tela (4:3)</PresentationFormat>
  <Paragraphs>265</Paragraphs>
  <Slides>46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4</vt:i4>
      </vt:variant>
      <vt:variant>
        <vt:lpstr>Títulos de slides</vt:lpstr>
      </vt:variant>
      <vt:variant>
        <vt:i4>46</vt:i4>
      </vt:variant>
    </vt:vector>
  </HeadingPairs>
  <TitlesOfParts>
    <vt:vector size="51" baseType="lpstr">
      <vt:lpstr>Quadro de neon</vt:lpstr>
      <vt:lpstr>Foto do Photo Editor</vt:lpstr>
      <vt:lpstr>Acrobat Document</vt:lpstr>
      <vt:lpstr>Organization Chart</vt:lpstr>
      <vt:lpstr>Clip</vt:lpstr>
      <vt:lpstr>Calouros 2014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Universidade de São Paulo</vt:lpstr>
      <vt:lpstr>O Campus USP-Ribeirão Preto (1974)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FFCLRP em 1971</vt:lpstr>
      <vt:lpstr>FFCLRP hoje</vt:lpstr>
      <vt:lpstr>FFCLRP – hoje com 50 anos</vt:lpstr>
      <vt:lpstr>Apresentação do PowerPoint</vt:lpstr>
      <vt:lpstr>Apresentação do PowerPoint</vt:lpstr>
      <vt:lpstr>FFCLRP-USP: 7 Departamentos</vt:lpstr>
      <vt:lpstr>Apresentação do PowerPoint</vt:lpstr>
      <vt:lpstr>Apresentação do PowerPoint</vt:lpstr>
      <vt:lpstr>Apresentação do PowerPoint</vt:lpstr>
      <vt:lpstr>Composição dos Colegiados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Drogas</vt:lpstr>
      <vt:lpstr>Apresentação do PowerPoint</vt:lpstr>
      <vt:lpstr>Como tornar a USP ainda melhor ?</vt:lpstr>
      <vt:lpstr>Vocês também têm a responsabilidade de se tornarem profissionais competentes, conscientes e, sobretudo, éticos para atuarem como agentes transformadores das mudanças que este país tanto precisa !      </vt:lpstr>
      <vt:lpstr>Em 2014 a “Filô” completa 50 anos Vamos comemorar juntos!</vt:lpstr>
      <vt:lpstr>Desejamos a todos vocês  Sucesso nessa nova caminhada !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Calouros de 2014</dc:title>
  <dc:creator>FFCLRP-USP</dc:creator>
  <cp:lastModifiedBy>FM</cp:lastModifiedBy>
  <cp:revision>680</cp:revision>
  <cp:lastPrinted>2013-01-08T17:05:42Z</cp:lastPrinted>
  <dcterms:created xsi:type="dcterms:W3CDTF">1999-02-19T19:09:07Z</dcterms:created>
  <dcterms:modified xsi:type="dcterms:W3CDTF">2014-02-14T21:40:49Z</dcterms:modified>
</cp:coreProperties>
</file>